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 autoCompressPictures="0">
  <p:sldMasterIdLst>
    <p:sldMasterId id="2147483648" r:id="rId1"/>
  </p:sldMasterIdLst>
  <p:notesMasterIdLst>
    <p:notesMasterId r:id="rId14"/>
  </p:notesMasterIdLst>
  <p:sldIdLst>
    <p:sldId id="285" r:id="rId2"/>
    <p:sldId id="362" r:id="rId3"/>
    <p:sldId id="353" r:id="rId4"/>
    <p:sldId id="363" r:id="rId5"/>
    <p:sldId id="368" r:id="rId6"/>
    <p:sldId id="369" r:id="rId7"/>
    <p:sldId id="326" r:id="rId8"/>
    <p:sldId id="321" r:id="rId9"/>
    <p:sldId id="341" r:id="rId10"/>
    <p:sldId id="354" r:id="rId11"/>
    <p:sldId id="361" r:id="rId12"/>
    <p:sldId id="36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1856110-4C3B-4E40-8E69-A80DEF60FB77}">
          <p14:sldIdLst>
            <p14:sldId id="285"/>
            <p14:sldId id="362"/>
            <p14:sldId id="353"/>
            <p14:sldId id="363"/>
            <p14:sldId id="368"/>
            <p14:sldId id="369"/>
            <p14:sldId id="326"/>
            <p14:sldId id="321"/>
            <p14:sldId id="341"/>
            <p14:sldId id="354"/>
            <p14:sldId id="361"/>
            <p14:sldId id="360"/>
          </p14:sldIdLst>
        </p14:section>
        <p14:section name="Bone Pile" id="{5677303A-E364-5849-ACFA-42ECBF9E6E7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3300"/>
    <a:srgbClr val="FFDE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inimized">
    <p:restoredLeft sz="0" autoAdjust="0"/>
    <p:restoredTop sz="0" autoAdjust="0"/>
  </p:normalViewPr>
  <p:slideViewPr>
    <p:cSldViewPr snapToGrid="0">
      <p:cViewPr varScale="1">
        <p:scale>
          <a:sx n="19" d="100"/>
          <a:sy n="19" d="100"/>
        </p:scale>
        <p:origin x="3090" y="2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6966"/>
    </p:cViewPr>
  </p:outlineViewPr>
  <p:notesTextViewPr>
    <p:cViewPr>
      <p:scale>
        <a:sx n="110" d="100"/>
        <a:sy n="11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3" d="100"/>
          <a:sy n="63" d="100"/>
        </p:scale>
        <p:origin x="3768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C2E14C-FECF-1341-A236-6D8EBBB50A2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20FE23-77EB-7F45-B419-1638AEC020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804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7134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6484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20FE23-77EB-7F45-B419-1638AEC020C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6752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20FE23-77EB-7F45-B419-1638AEC020C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409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7165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7165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1576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3248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6730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5946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4999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20FE23-77EB-7F45-B419-1638AEC020C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870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BF461-61F2-DDB9-D4E8-1661F4B5BE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EAB497-D47D-E444-A870-8B1C7310F7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5FDBBB-3DE2-1928-47FE-95B7332D7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B8FD70-72CA-0042-34A5-A5F929936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2022 CatalystsCA | POB 1703, Mill Valley, CA 94942 | </a:t>
            </a:r>
            <a:r>
              <a:rPr lang="en-US" dirty="0" err="1"/>
              <a:t>tel</a:t>
            </a:r>
            <a:r>
              <a:rPr lang="en-US" dirty="0"/>
              <a:t>: 415-686-4375.  All Rights Reserved. 
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E7819C-BEDC-F020-5935-DE622E4F4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5CD8E-F580-B348-B26A-4606A16A5D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546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DFA1E-9791-DCF0-4591-E4ABF3214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6158CF-2A55-4EA6-A372-3BE861D4B8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7026A2-1C40-7A8A-1B6C-FB7BE017B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C18C5A-02C6-C220-9931-167F7B971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2022 CatalystsCA | POB 1703, Mill Valley, CA 94942 | </a:t>
            </a:r>
            <a:r>
              <a:rPr lang="en-US" dirty="0" err="1"/>
              <a:t>tel</a:t>
            </a:r>
            <a:r>
              <a:rPr lang="en-US" dirty="0"/>
              <a:t>: 415-686-4375.  All Rights Reserved. 
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BDE07E-6C54-BC35-6A01-D7FBEB10E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5CD8E-F580-B348-B26A-4606A16A5D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53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417278-700D-45D9-CFB0-205AB5C04D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9CD318-682A-58C5-B229-3514FDF070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EEC527-24A2-0471-CB7A-89E0A730C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6DBC9D-E367-0421-366A-AB0D70EB7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2022 CatalystsCA | POB 1703, Mill Valley, CA 94942 | </a:t>
            </a:r>
            <a:r>
              <a:rPr lang="en-US" dirty="0" err="1"/>
              <a:t>tel</a:t>
            </a:r>
            <a:r>
              <a:rPr lang="en-US" dirty="0"/>
              <a:t>: 415-686-4375.  All Rights Reserved. 
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F67A98-6977-F44F-229A-A3207B444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5CD8E-F580-B348-B26A-4606A16A5D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728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1207" y="6050279"/>
            <a:ext cx="10680193" cy="5187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© 2022 CatalystsCA | POB 1703, Mill Valley, CA 94942 | </a:t>
            </a:r>
            <a:r>
              <a:rPr lang="en-US" dirty="0" err="1"/>
              <a:t>tel</a:t>
            </a:r>
            <a:r>
              <a:rPr lang="en-US" dirty="0"/>
              <a:t>: 415-686-4375.  All Rights Reserved. 
</a:t>
            </a:r>
          </a:p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6500" y="6203952"/>
            <a:ext cx="4344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994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AD65A-E9C2-49F2-7B80-F43336D8D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F41590-4224-B318-B590-A85D6B080A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B51DE-1926-00A6-543B-945BC28B5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E20C36-8EE3-9246-3B33-DA3B284AF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2022 CatalystsCA | POB 1703, Mill Valley, CA 94942 | </a:t>
            </a:r>
            <a:r>
              <a:rPr lang="en-US" dirty="0" err="1"/>
              <a:t>tel</a:t>
            </a:r>
            <a:r>
              <a:rPr lang="en-US" dirty="0"/>
              <a:t>: 415-686-4375.  All Rights Reserved. 
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ED0676-E3E0-C713-2499-C1D87B013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5CD8E-F580-B348-B26A-4606A16A5D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031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7BFB9-6699-5A82-1C22-EFADA5A21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98DAA2-2273-0944-80F5-181D54B72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1447BE-08CF-2724-C7BE-96E5CA440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DAB386-DDB2-6FAC-D563-4518FB793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2022 CatalystsCA | POB 1703, Mill Valley, CA 94942 | </a:t>
            </a:r>
            <a:r>
              <a:rPr lang="en-US" dirty="0" err="1"/>
              <a:t>tel</a:t>
            </a:r>
            <a:r>
              <a:rPr lang="en-US" dirty="0"/>
              <a:t>: 415-686-4375.  All Rights Reserved. 
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8B2E4D-63E3-9457-8501-2CFC0F069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5CD8E-F580-B348-B26A-4606A16A5D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350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8096F-4D45-E5FB-A8DA-B4451335F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1038AD-393B-5770-8A8B-35430A92B2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C81900-E094-67A3-AB0F-3B6F68AA7C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E86926-6272-D5E3-A793-9C6D052AC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86D3D9-02A2-7A95-3231-7E67FA890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2022 CatalystsCA | POB 1703, Mill Valley, CA 94942 | </a:t>
            </a:r>
            <a:r>
              <a:rPr lang="en-US" dirty="0" err="1"/>
              <a:t>tel</a:t>
            </a:r>
            <a:r>
              <a:rPr lang="en-US" dirty="0"/>
              <a:t>: 415-686-4375.  All Rights Reserved. 
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C5F51F-EA09-8BD9-EC46-E13ABDD4B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5CD8E-F580-B348-B26A-4606A16A5D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124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E67D6-BDE4-0B78-A14F-27509FDB0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86069F-24B5-0632-274A-7C9BBEA70A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3F1975-EE95-2A0D-2F96-59222B4866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A50D89-4339-FC18-2718-1480111365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C175FE-88AF-778C-D643-A91C29947A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C4D65B-5490-9663-2D10-41059C634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5F9F70-4712-17FB-C875-DA85B755B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2022 CatalystsCA | POB 1703, Mill Valley, CA 94942 | </a:t>
            </a:r>
            <a:r>
              <a:rPr lang="en-US" dirty="0" err="1"/>
              <a:t>tel</a:t>
            </a:r>
            <a:r>
              <a:rPr lang="en-US" dirty="0"/>
              <a:t>: 415-686-4375.  All Rights Reserved. 
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70FDB4-1BCC-0DFF-3FF3-BD401711A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5CD8E-F580-B348-B26A-4606A16A5D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153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F292A-31B5-0CBA-5EBF-368A65A9A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0CAA32-123F-DCB1-D6B2-19059B6CC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43159F-0478-8F1F-04CE-1CD61180B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2022 CatalystsCA | POB 1703, Mill Valley, CA 94942 | </a:t>
            </a:r>
            <a:r>
              <a:rPr lang="en-US" dirty="0" err="1"/>
              <a:t>tel</a:t>
            </a:r>
            <a:r>
              <a:rPr lang="en-US" dirty="0"/>
              <a:t>: 415-686-4375.  All Rights Reserved. 
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E372F1-AD0C-855F-2198-48DD798D6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5CD8E-F580-B348-B26A-4606A16A5D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145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9D4F42-4274-80B9-BF52-612FEF03A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923D88-1A99-5E05-069F-2DA0DDC96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2022 CatalystsCA | POB 1703, Mill Valley, CA 94942 | </a:t>
            </a:r>
            <a:r>
              <a:rPr lang="en-US" dirty="0" err="1"/>
              <a:t>tel</a:t>
            </a:r>
            <a:r>
              <a:rPr lang="en-US" dirty="0"/>
              <a:t>: 415-686-4375.  All Rights Reserved. 
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522CB9-2CD2-3202-B790-991A95507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5CD8E-F580-B348-B26A-4606A16A5D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434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2BDC0-672D-FD35-7F7F-DA3441C89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EB3FAB-1D31-9942-C453-8EFDC3B6A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A2AE00-4E82-B0FF-B141-7323E34CAB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38FBBA-EE46-FAFB-1238-5176994B3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D78033-7FE6-E36F-695D-200BFC04A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2022 CatalystsCA | POB 1703, Mill Valley, CA 94942 | </a:t>
            </a:r>
            <a:r>
              <a:rPr lang="en-US" dirty="0" err="1"/>
              <a:t>tel</a:t>
            </a:r>
            <a:r>
              <a:rPr lang="en-US" dirty="0"/>
              <a:t>: 415-686-4375.  All Rights Reserved. 
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0565B8-B738-C3C8-5643-0EF61C0C0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5CD8E-F580-B348-B26A-4606A16A5D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772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418D9-885B-FCC2-164F-D724F980C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B3E554-A293-669B-F81A-E8DDB10CB0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AE9762-231E-6E56-BF80-3B979029B6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85BAD9-35F1-4548-D897-47A09641E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2A12CC-02E6-C2E4-8436-30FB0F953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2022 CatalystsCA | POB 1703, Mill Valley, CA 94942 | </a:t>
            </a:r>
            <a:r>
              <a:rPr lang="en-US" dirty="0" err="1"/>
              <a:t>tel</a:t>
            </a:r>
            <a:r>
              <a:rPr lang="en-US" dirty="0"/>
              <a:t>: 415-686-4375.  All Rights Reserved. 
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25BB70-0693-BD59-3723-C1B5520F8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5CD8E-F580-B348-B26A-4606A16A5D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724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65ED80-FBE9-B9D6-1BFD-9EB4A0B17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C9E220-BDCC-CA9E-46D3-E3BC000A2C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99B19B-E3BB-D1EF-682A-5C58179B99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F6BC3-2D6D-E36B-C2A6-29B45BC648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2022 CatalystsCA | POB 1703, Mill Valley, CA 94942 | </a:t>
            </a:r>
            <a:r>
              <a:rPr lang="en-US" dirty="0" err="1"/>
              <a:t>tel</a:t>
            </a:r>
            <a:r>
              <a:rPr lang="en-US" dirty="0"/>
              <a:t>: 415-686-4375.  All Rights Reserved. 
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8759EA-8547-92EF-DD33-4E5549F77F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5CD8E-F580-B348-B26A-4606A16A5D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081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https://leginfo.legislature.ca.gov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alcl.assembly.ca.gov/" TargetMode="External"/><Relationship Id="rId5" Type="http://schemas.openxmlformats.org/officeDocument/2006/relationships/hyperlink" Target="https://shou.senate.ca.gov/" TargetMode="External"/><Relationship Id="rId4" Type="http://schemas.openxmlformats.org/officeDocument/2006/relationships/hyperlink" Target="https://ahcd.assembly.ca.gov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C76A3-4DF4-763A-D1F2-7D6E5FB67B0A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30423" y="5143500"/>
            <a:ext cx="11042905" cy="783028"/>
          </a:xfrm>
        </p:spPr>
        <p:txBody>
          <a:bodyPr>
            <a:normAutofit fontScale="92500" lnSpcReduction="20000"/>
          </a:bodyPr>
          <a:lstStyle/>
          <a:p>
            <a:pPr marL="457200" lvl="1" indent="0">
              <a:buNone/>
            </a:pPr>
            <a:endParaRPr lang="en-US" sz="2800" b="1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i="1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price of democracy is eternal vigilance and action.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2D099D3-AE00-3384-5BE9-886C212CF1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254349"/>
            <a:ext cx="2978170" cy="96325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E99FEAF-3FAE-500D-9BF4-C88033B82AAB}"/>
              </a:ext>
            </a:extLst>
          </p:cNvPr>
          <p:cNvSpPr txBox="1"/>
          <p:nvPr/>
        </p:nvSpPr>
        <p:spPr>
          <a:xfrm>
            <a:off x="1006277" y="4176226"/>
            <a:ext cx="10655300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spcBef>
                <a:spcPts val="1200"/>
              </a:spcBef>
              <a:buNone/>
            </a:pP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ctr">
              <a:spcBef>
                <a:spcPts val="1200"/>
              </a:spcBef>
              <a:buNone/>
            </a:pP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ctr">
              <a:spcBef>
                <a:spcPts val="1200"/>
              </a:spcBef>
              <a:buNone/>
            </a:pP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ctr">
              <a:spcBef>
                <a:spcPts val="1200"/>
              </a:spcBef>
              <a:buNone/>
            </a:pP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ctr">
              <a:spcBef>
                <a:spcPts val="1200"/>
              </a:spcBef>
              <a:buNone/>
            </a:pPr>
            <a:endParaRPr lang="en-US" sz="3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ctr">
              <a:spcBef>
                <a:spcPts val="1200"/>
              </a:spcBef>
              <a:buNone/>
            </a:pPr>
            <a:endParaRPr lang="en-US" sz="4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ctr">
              <a:spcBef>
                <a:spcPts val="1200"/>
              </a:spcBef>
              <a:buNone/>
            </a:pPr>
            <a:endParaRPr lang="en-US" sz="4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ctr">
              <a:buNone/>
            </a:pPr>
            <a:endParaRPr lang="en-US" sz="2800" b="1" dirty="0">
              <a:latin typeface="Roboto Medium" panose="02000000000000000000" pitchFamily="2" charset="0"/>
              <a:ea typeface="Roboto Medium" panose="02000000000000000000" pitchFamily="2" charset="0"/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4BF3A9F-D642-1AC6-E5AC-950E532A67A1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0" y="6388100"/>
            <a:ext cx="12192000" cy="469900"/>
          </a:xfrm>
          <a:prstGeom prst="rect">
            <a:avLst/>
          </a:prstGeom>
        </p:spPr>
        <p:txBody>
          <a:bodyPr/>
          <a:lstStyle/>
          <a:p>
            <a:r>
              <a:rPr lang="en-US" sz="1050" dirty="0"/>
              <a:t>© 2023 CatalystsCA | POB 1703, Mill Valley, CA 94942 | </a:t>
            </a:r>
            <a:r>
              <a:rPr lang="en-US" sz="1050" dirty="0" err="1"/>
              <a:t>tel</a:t>
            </a:r>
            <a:r>
              <a:rPr lang="en-US" sz="1050" dirty="0"/>
              <a:t>: 415-686-4375.  All Rights Reserved. 
</a:t>
            </a:r>
          </a:p>
          <a:p>
            <a:pPr algn="ctr"/>
            <a:endParaRPr lang="en-US" sz="1050" dirty="0"/>
          </a:p>
        </p:txBody>
      </p:sp>
      <p:sp>
        <p:nvSpPr>
          <p:cNvPr id="8" name="Rectangle 7"/>
          <p:cNvSpPr/>
          <p:nvPr/>
        </p:nvSpPr>
        <p:spPr>
          <a:xfrm>
            <a:off x="585884" y="1568345"/>
            <a:ext cx="11036300" cy="35009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000"/>
              </a:spcBef>
            </a:pPr>
            <a:r>
              <a:rPr lang="en-US" sz="36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Orientation</a:t>
            </a:r>
          </a:p>
          <a:p>
            <a:pPr algn="ctr">
              <a:spcBef>
                <a:spcPts val="2000"/>
              </a:spcBef>
            </a:pPr>
            <a:r>
              <a:rPr lang="en-US" sz="36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Team Leaders</a:t>
            </a:r>
          </a:p>
          <a:p>
            <a:pPr algn="ctr">
              <a:spcBef>
                <a:spcPts val="2000"/>
              </a:spcBef>
            </a:pPr>
            <a:r>
              <a:rPr lang="en-US" sz="32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IN-DISTRICT LOBBY DAYS (week of Oct. 16-20)</a:t>
            </a:r>
            <a:endParaRPr lang="en-US" sz="3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spcBef>
                <a:spcPts val="2000"/>
              </a:spcBef>
            </a:pPr>
            <a:endParaRPr lang="en-US" sz="105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spcBef>
                <a:spcPts val="3000"/>
              </a:spcBef>
            </a:pP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Thursday, Sept. 7</a:t>
            </a:r>
            <a:r>
              <a:rPr lang="en-US" sz="3200" b="1" baseline="30000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5-6:30 pm</a:t>
            </a:r>
            <a:endParaRPr lang="en-US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D4574F2E-EF64-3E2A-BE56-0B15C0E65177}"/>
              </a:ext>
            </a:extLst>
          </p:cNvPr>
          <p:cNvSpPr txBox="1">
            <a:spLocks/>
          </p:cNvSpPr>
          <p:nvPr/>
        </p:nvSpPr>
        <p:spPr>
          <a:xfrm>
            <a:off x="798322" y="649337"/>
            <a:ext cx="7844010" cy="49575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defRPr/>
            </a:pPr>
            <a:b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US" sz="3200" b="1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0401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4BF3A9F-D642-1AC6-E5AC-950E532A67A1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0" y="6388100"/>
            <a:ext cx="11137900" cy="4699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050" dirty="0"/>
              <a:t>© 2023 CatalystsCA | POB 1703, Mill Valley, CA 94942 | </a:t>
            </a:r>
            <a:r>
              <a:rPr lang="en-US" sz="1050" dirty="0" err="1"/>
              <a:t>tel</a:t>
            </a:r>
            <a:r>
              <a:rPr lang="en-US" sz="1050" dirty="0"/>
              <a:t>: 415-686-4375.  All Rights Reserved. 
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574F2E-EF64-3E2A-BE56-0B15C0E65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4754" y="507283"/>
            <a:ext cx="6877119" cy="1235154"/>
          </a:xfrm>
        </p:spPr>
        <p:txBody>
          <a:bodyPr>
            <a:noAutofit/>
          </a:bodyPr>
          <a:lstStyle/>
          <a:p>
            <a:pPr algn="ctr"/>
            <a:br>
              <a:rPr lang="en-US" sz="4400" b="1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Roboto Black" panose="02000000000000000000" pitchFamily="2" charset="0"/>
                <a:ea typeface="Roboto Black" panose="02000000000000000000" pitchFamily="2" charset="0"/>
              </a:rPr>
            </a:br>
            <a:endParaRPr lang="en-US" sz="4400">
              <a:solidFill>
                <a:srgbClr val="C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2D099D3-AE00-3384-5BE9-886C212CF1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009" y="254349"/>
            <a:ext cx="3010175" cy="963256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D4574F2E-EF64-3E2A-BE56-0B15C0E65177}"/>
              </a:ext>
            </a:extLst>
          </p:cNvPr>
          <p:cNvSpPr txBox="1">
            <a:spLocks/>
          </p:cNvSpPr>
          <p:nvPr/>
        </p:nvSpPr>
        <p:spPr>
          <a:xfrm>
            <a:off x="3135086" y="359198"/>
            <a:ext cx="7082971" cy="123515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   In-District Lobby Week Schedule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20DFC23-184D-C6D3-17AA-BEE2D2EB198A}"/>
              </a:ext>
            </a:extLst>
          </p:cNvPr>
          <p:cNvSpPr txBox="1"/>
          <p:nvPr/>
        </p:nvSpPr>
        <p:spPr>
          <a:xfrm>
            <a:off x="1094509" y="1742438"/>
            <a:ext cx="61098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Schedule that names:</a:t>
            </a:r>
          </a:p>
          <a:p>
            <a:r>
              <a:rPr lang="en-US" dirty="0"/>
              <a:t>Date:  Assembly District, Leg Names, Team Leader Names, Team Members</a:t>
            </a:r>
          </a:p>
          <a:p>
            <a:r>
              <a:rPr lang="en-US" dirty="0"/>
              <a:t>Date:  Senator Districts, Names.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798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492875"/>
            <a:ext cx="11488615" cy="365125"/>
          </a:xfrm>
        </p:spPr>
        <p:txBody>
          <a:bodyPr/>
          <a:lstStyle/>
          <a:p>
            <a:r>
              <a:rPr lang="en-US" dirty="0"/>
              <a:t>© 2023 CatalystsCA | POB 1703, Mill Valley, CA 94942 | </a:t>
            </a:r>
            <a:r>
              <a:rPr lang="en-US" dirty="0" err="1"/>
              <a:t>tel</a:t>
            </a:r>
            <a:r>
              <a:rPr lang="en-US" dirty="0"/>
              <a:t>: 415-686-4375.  All Rights Reserved. 
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8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4574F2E-EF64-3E2A-BE56-0B15C0E65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450" y="694063"/>
            <a:ext cx="7209064" cy="484742"/>
          </a:xfrm>
        </p:spPr>
        <p:txBody>
          <a:bodyPr>
            <a:noAutofit/>
          </a:bodyPr>
          <a:lstStyle/>
          <a:p>
            <a:pPr algn="ctr"/>
            <a:br>
              <a:rPr lang="en-US" sz="4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br>
              <a:rPr lang="en-US" sz="4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br>
              <a:rPr lang="en-US" sz="4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36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Roboto Black" panose="02000000000000000000" pitchFamily="2" charset="0"/>
                <a:ea typeface="Roboto Black" panose="02000000000000000000" pitchFamily="2" charset="0"/>
                <a:cs typeface="Tahoma" pitchFamily="34" charset="0"/>
              </a:rPr>
              <a:t>Prep for the Meeting – FROM APRIL</a:t>
            </a:r>
            <a:endParaRPr lang="en-US" b="1" dirty="0">
              <a:solidFill>
                <a:srgbClr val="C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highlight>
                <a:srgbClr val="FFFF00"/>
              </a:highlight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2D099D3-AE00-3384-5BE9-886C212CF1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009" y="254349"/>
            <a:ext cx="3010175" cy="963256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D4574F2E-EF64-3E2A-BE56-0B15C0E65177}"/>
              </a:ext>
            </a:extLst>
          </p:cNvPr>
          <p:cNvSpPr txBox="1">
            <a:spLocks/>
          </p:cNvSpPr>
          <p:nvPr/>
        </p:nvSpPr>
        <p:spPr>
          <a:xfrm>
            <a:off x="3135086" y="631096"/>
            <a:ext cx="7082971" cy="53243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  <a:defRPr/>
            </a:pPr>
            <a:b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400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kumimoji="0" lang="en-US" sz="4000" b="0" i="0" u="none" strike="noStrike" kern="1200" cap="none" spc="0" normalizeH="0" baseline="0" noProof="0">
              <a:ln>
                <a:noFill/>
              </a:ln>
              <a:solidFill>
                <a:srgbClr val="C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314A16-9F01-7F65-B915-EE4A81C9355A}"/>
              </a:ext>
            </a:extLst>
          </p:cNvPr>
          <p:cNvSpPr txBox="1"/>
          <p:nvPr/>
        </p:nvSpPr>
        <p:spPr>
          <a:xfrm>
            <a:off x="791784" y="1529449"/>
            <a:ext cx="10791929" cy="56275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NEEDS WORK!!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Legislator’s name is a live link.  Visit their website to learn more about them. 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box in the lower right-hand corner of the team schedule gives links to the Housing Committees.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you have time, check the voting records of the people you’ll meet. Be prepared to say “thank you.”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</a:pPr>
            <a:r>
              <a:rPr lang="en-US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Meetings: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 Assembly Legislators or Aides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Agilar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-Curry, Alvarez, Bauer-Kahan, Connelly, Gabriel, Hoover, Kalra. Jim Patterson, Joe Patterson, Quirk-Silva, Rivas, Rubio, Sanchez, Valencia, Ward, Wilson.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 Senate Members or Aides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 Becker, Caballero, Laird, McGuire,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Seyarto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Weiner, Wilk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HOUSING COMMITTEES: 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Senate Housing Committee:  </a:t>
            </a: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https://ahcd.assembly.ca.gov/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Assembly Housing Committee:  </a:t>
            </a: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https://shou.senate.ca.gov/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Assembly Local Government Committee: </a:t>
            </a: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https://alcl.assembly.ca.gov/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bill information, go to the CA Legislative (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Leginfo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website:  </a:t>
            </a: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https://leginfo.legislature.ca.gov/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940300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492875"/>
            <a:ext cx="11488615" cy="365125"/>
          </a:xfrm>
        </p:spPr>
        <p:txBody>
          <a:bodyPr/>
          <a:lstStyle/>
          <a:p>
            <a:r>
              <a:rPr lang="en-US" dirty="0"/>
              <a:t>© 2023 CatalystsCA | POB 1703, Mill Valley, CA 94942 | </a:t>
            </a:r>
            <a:r>
              <a:rPr lang="en-US" dirty="0" err="1"/>
              <a:t>tel</a:t>
            </a:r>
            <a:r>
              <a:rPr lang="en-US" dirty="0"/>
              <a:t>: 415-686-4375.  All Rights Reserved. 
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8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4574F2E-EF64-3E2A-BE56-0B15C0E65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450" y="694063"/>
            <a:ext cx="7209064" cy="484742"/>
          </a:xfrm>
        </p:spPr>
        <p:txBody>
          <a:bodyPr>
            <a:noAutofit/>
          </a:bodyPr>
          <a:lstStyle/>
          <a:p>
            <a:pPr algn="ctr"/>
            <a:br>
              <a:rPr lang="en-US" sz="4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br>
              <a:rPr lang="en-US" sz="4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br>
              <a:rPr lang="en-US" sz="4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br>
              <a:rPr lang="en-US" sz="4400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Roboto Black" panose="02000000000000000000" pitchFamily="2" charset="0"/>
                <a:ea typeface="Roboto Black" panose="02000000000000000000" pitchFamily="2" charset="0"/>
              </a:rPr>
            </a:br>
            <a:r>
              <a:rPr lang="en-US" b="1" dirty="0">
                <a:latin typeface="Tahoma" pitchFamily="34" charset="0"/>
                <a:ea typeface="Tahoma" pitchFamily="34" charset="0"/>
                <a:cs typeface="Tahoma" pitchFamily="34" charset="0"/>
              </a:rPr>
              <a:t> Q&amp;A and Next Steps</a:t>
            </a:r>
            <a:endParaRPr lang="en-US" b="1" dirty="0">
              <a:solidFill>
                <a:srgbClr val="C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highlight>
                <a:srgbClr val="FFFF00"/>
              </a:highlight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2D099D3-AE00-3384-5BE9-886C212CF1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009" y="254349"/>
            <a:ext cx="3010175" cy="963256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D4574F2E-EF64-3E2A-BE56-0B15C0E65177}"/>
              </a:ext>
            </a:extLst>
          </p:cNvPr>
          <p:cNvSpPr txBox="1">
            <a:spLocks/>
          </p:cNvSpPr>
          <p:nvPr/>
        </p:nvSpPr>
        <p:spPr>
          <a:xfrm>
            <a:off x="3135086" y="631096"/>
            <a:ext cx="7082971" cy="53243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  <a:defRPr/>
            </a:pPr>
            <a:b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400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kumimoji="0" lang="en-US" sz="4000" b="0" i="0" u="none" strike="noStrike" kern="1200" cap="none" spc="0" normalizeH="0" baseline="0" noProof="0">
              <a:ln>
                <a:noFill/>
              </a:ln>
              <a:solidFill>
                <a:srgbClr val="C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FC7DADA-1ADD-EE49-0979-70A50DFA25E5}"/>
              </a:ext>
            </a:extLst>
          </p:cNvPr>
          <p:cNvSpPr txBox="1"/>
          <p:nvPr/>
        </p:nvSpPr>
        <p:spPr>
          <a:xfrm>
            <a:off x="554010" y="1467729"/>
            <a:ext cx="1081249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046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66E48AFA-8884-4F68-A44F-D2C1E8609C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574F2E-EF64-3E2A-BE56-0B15C0E65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0853" y="2291086"/>
            <a:ext cx="3649982" cy="3201435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4400" b="1" kern="12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Hats Off</a:t>
            </a:r>
            <a:br>
              <a:rPr lang="en-US" sz="4400" b="1" kern="12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2000" b="1" kern="12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In-District Lobby Day Planning Team </a:t>
            </a:r>
            <a:br>
              <a:rPr lang="en-US" sz="2000" b="1" kern="12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</a:br>
            <a:br>
              <a:rPr lang="en-US" sz="2000" b="1" kern="12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2000" dirty="0"/>
              <a:t>Leon </a:t>
            </a:r>
            <a:r>
              <a:rPr lang="en-US" sz="2000" dirty="0" err="1"/>
              <a:t>Huntting</a:t>
            </a:r>
            <a:r>
              <a:rPr lang="en-US" sz="2000" dirty="0"/>
              <a:t>, Coordinator</a:t>
            </a:r>
            <a:br>
              <a:rPr lang="en-US" sz="2000" dirty="0"/>
            </a:br>
            <a:r>
              <a:rPr lang="en-US" sz="2000" dirty="0"/>
              <a:t>Linda </a:t>
            </a:r>
            <a:r>
              <a:rPr lang="en-US" sz="2000" dirty="0" err="1"/>
              <a:t>Harmeson</a:t>
            </a:r>
            <a:br>
              <a:rPr lang="en-US" sz="2000" dirty="0"/>
            </a:br>
            <a:r>
              <a:rPr lang="en-US" sz="2000" dirty="0"/>
              <a:t>Kathy </a:t>
            </a:r>
            <a:r>
              <a:rPr lang="en-US" sz="2000" dirty="0" err="1"/>
              <a:t>Indermill</a:t>
            </a:r>
            <a:br>
              <a:rPr lang="en-US" sz="2000" dirty="0"/>
            </a:br>
            <a:r>
              <a:rPr lang="en-US" sz="2000" dirty="0"/>
              <a:t>Susan Kirsch</a:t>
            </a:r>
            <a:br>
              <a:rPr lang="en-US" sz="900" dirty="0"/>
            </a:br>
            <a:br>
              <a:rPr lang="en-US" sz="2000" b="1" kern="12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</a:br>
            <a:endParaRPr lang="en-US" sz="4400" b="1" kern="12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33" name="Arc 1032">
            <a:extLst>
              <a:ext uri="{FF2B5EF4-FFF2-40B4-BE49-F238E27FC236}">
                <a16:creationId xmlns:a16="http://schemas.microsoft.com/office/drawing/2014/main" id="{969D19A6-08CB-498C-93EC-3FFB021FC6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269068">
            <a:off x="8717845" y="3339275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2D099D3-AE00-3384-5BE9-886C212CF1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2936" y="1067273"/>
            <a:ext cx="4738007" cy="947901"/>
          </a:xfrm>
          <a:custGeom>
            <a:avLst/>
            <a:gdLst/>
            <a:ahLst/>
            <a:cxnLst/>
            <a:rect l="l" t="t" r="r" b="b"/>
            <a:pathLst>
              <a:path w="10580201" h="2957472">
                <a:moveTo>
                  <a:pt x="88961" y="0"/>
                </a:moveTo>
                <a:lnTo>
                  <a:pt x="10491240" y="0"/>
                </a:lnTo>
                <a:cubicBezTo>
                  <a:pt x="10540372" y="0"/>
                  <a:pt x="10580201" y="39829"/>
                  <a:pt x="10580201" y="88961"/>
                </a:cubicBezTo>
                <a:lnTo>
                  <a:pt x="10580201" y="2868511"/>
                </a:lnTo>
                <a:cubicBezTo>
                  <a:pt x="10580201" y="2917643"/>
                  <a:pt x="10540372" y="2957472"/>
                  <a:pt x="10491240" y="2957472"/>
                </a:cubicBezTo>
                <a:lnTo>
                  <a:pt x="88961" y="2957472"/>
                </a:lnTo>
                <a:cubicBezTo>
                  <a:pt x="39829" y="2957472"/>
                  <a:pt x="0" y="2917643"/>
                  <a:pt x="0" y="2868511"/>
                </a:cubicBezTo>
                <a:lnTo>
                  <a:pt x="0" y="88961"/>
                </a:lnTo>
                <a:cubicBezTo>
                  <a:pt x="0" y="39829"/>
                  <a:pt x="39829" y="0"/>
                  <a:pt x="88961" y="0"/>
                </a:cubicBezTo>
                <a:close/>
              </a:path>
            </a:pathLst>
          </a:cu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E99FEAF-3FAE-500D-9BF4-C88033B82AAB}"/>
              </a:ext>
            </a:extLst>
          </p:cNvPr>
          <p:cNvSpPr txBox="1"/>
          <p:nvPr/>
        </p:nvSpPr>
        <p:spPr>
          <a:xfrm>
            <a:off x="5370285" y="2291086"/>
            <a:ext cx="5326743" cy="3860617"/>
          </a:xfrm>
          <a:custGeom>
            <a:avLst/>
            <a:gdLst>
              <a:gd name="connsiteX0" fmla="*/ 0 w 9686795"/>
              <a:gd name="connsiteY0" fmla="*/ 0 h 5001369"/>
              <a:gd name="connsiteX1" fmla="*/ 9686795 w 9686795"/>
              <a:gd name="connsiteY1" fmla="*/ 0 h 5001369"/>
              <a:gd name="connsiteX2" fmla="*/ 9686795 w 9686795"/>
              <a:gd name="connsiteY2" fmla="*/ 5001369 h 5001369"/>
              <a:gd name="connsiteX3" fmla="*/ 0 w 9686795"/>
              <a:gd name="connsiteY3" fmla="*/ 5001369 h 5001369"/>
              <a:gd name="connsiteX4" fmla="*/ 0 w 9686795"/>
              <a:gd name="connsiteY4" fmla="*/ 0 h 5001369"/>
              <a:gd name="connsiteX0" fmla="*/ 0 w 9686795"/>
              <a:gd name="connsiteY0" fmla="*/ 0 h 5001369"/>
              <a:gd name="connsiteX1" fmla="*/ 9686795 w 9686795"/>
              <a:gd name="connsiteY1" fmla="*/ 0 h 5001369"/>
              <a:gd name="connsiteX2" fmla="*/ 9686795 w 9686795"/>
              <a:gd name="connsiteY2" fmla="*/ 5001369 h 5001369"/>
              <a:gd name="connsiteX3" fmla="*/ 46893 w 9686795"/>
              <a:gd name="connsiteY3" fmla="*/ 4344876 h 5001369"/>
              <a:gd name="connsiteX4" fmla="*/ 0 w 9686795"/>
              <a:gd name="connsiteY4" fmla="*/ 0 h 5001369"/>
              <a:gd name="connsiteX0" fmla="*/ 0 w 9686795"/>
              <a:gd name="connsiteY0" fmla="*/ 0 h 4344876"/>
              <a:gd name="connsiteX1" fmla="*/ 9686795 w 9686795"/>
              <a:gd name="connsiteY1" fmla="*/ 0 h 4344876"/>
              <a:gd name="connsiteX2" fmla="*/ 9358549 w 9686795"/>
              <a:gd name="connsiteY2" fmla="*/ 4227646 h 4344876"/>
              <a:gd name="connsiteX3" fmla="*/ 46893 w 9686795"/>
              <a:gd name="connsiteY3" fmla="*/ 4344876 h 4344876"/>
              <a:gd name="connsiteX4" fmla="*/ 0 w 9686795"/>
              <a:gd name="connsiteY4" fmla="*/ 0 h 4344876"/>
              <a:gd name="connsiteX0" fmla="*/ 0 w 9686795"/>
              <a:gd name="connsiteY0" fmla="*/ 0 h 4227646"/>
              <a:gd name="connsiteX1" fmla="*/ 9686795 w 9686795"/>
              <a:gd name="connsiteY1" fmla="*/ 0 h 4227646"/>
              <a:gd name="connsiteX2" fmla="*/ 9358549 w 9686795"/>
              <a:gd name="connsiteY2" fmla="*/ 4227646 h 4227646"/>
              <a:gd name="connsiteX3" fmla="*/ 117232 w 9686795"/>
              <a:gd name="connsiteY3" fmla="*/ 4204199 h 4227646"/>
              <a:gd name="connsiteX4" fmla="*/ 0 w 9686795"/>
              <a:gd name="connsiteY4" fmla="*/ 0 h 4227646"/>
              <a:gd name="connsiteX0" fmla="*/ 0 w 9804026"/>
              <a:gd name="connsiteY0" fmla="*/ 0 h 4204200"/>
              <a:gd name="connsiteX1" fmla="*/ 9686795 w 9804026"/>
              <a:gd name="connsiteY1" fmla="*/ 0 h 4204200"/>
              <a:gd name="connsiteX2" fmla="*/ 9804026 w 9804026"/>
              <a:gd name="connsiteY2" fmla="*/ 4204200 h 4204200"/>
              <a:gd name="connsiteX3" fmla="*/ 117232 w 9804026"/>
              <a:gd name="connsiteY3" fmla="*/ 4204199 h 4204200"/>
              <a:gd name="connsiteX4" fmla="*/ 0 w 9804026"/>
              <a:gd name="connsiteY4" fmla="*/ 0 h 4204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04026" h="4204200">
                <a:moveTo>
                  <a:pt x="0" y="0"/>
                </a:moveTo>
                <a:lnTo>
                  <a:pt x="9686795" y="0"/>
                </a:lnTo>
                <a:lnTo>
                  <a:pt x="9804026" y="4204200"/>
                </a:lnTo>
                <a:lnTo>
                  <a:pt x="117232" y="4204199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200" b="1" dirty="0"/>
              <a:t>Team Leaders &amp; Legislator(s)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32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1100" b="1" dirty="0">
                <a:effectLst/>
              </a:rPr>
              <a:t>	</a:t>
            </a:r>
            <a:endParaRPr lang="en-US" sz="1100" dirty="0">
              <a:effectLst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4BF3A9F-D642-1AC6-E5AC-950E532A67A1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© 2023 CatalystsCA | POB 1703, Mill Valley, CA 94942 | tel: 415-686-4375.  All Rights Reserved. 
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tx1">
                    <a:tint val="75000"/>
                  </a:schemeClr>
                </a:solidFill>
              </a:rPr>
              <a:t>3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4574F2E-EF64-3E2A-BE56-0B15C0E65177}"/>
              </a:ext>
            </a:extLst>
          </p:cNvPr>
          <p:cNvSpPr txBox="1">
            <a:spLocks/>
          </p:cNvSpPr>
          <p:nvPr/>
        </p:nvSpPr>
        <p:spPr>
          <a:xfrm>
            <a:off x="3600451" y="871870"/>
            <a:ext cx="6980464" cy="31795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kumimoji="0" lang="en-US" sz="36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600" b="1">
              <a:solidFill>
                <a:prstClr val="black">
                  <a:lumMod val="75000"/>
                  <a:lumOff val="25000"/>
                </a:prst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25BB23C-E73A-5928-B922-4166E2A21C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3170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4BF3A9F-D642-1AC6-E5AC-950E532A67A1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0" y="6388100"/>
            <a:ext cx="11137900" cy="4699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050" dirty="0"/>
              <a:t>© 2023 CatalystsCA | POB 1703, Mill Valley, CA 94942 | </a:t>
            </a:r>
            <a:r>
              <a:rPr lang="en-US" sz="1050" dirty="0" err="1"/>
              <a:t>tel</a:t>
            </a:r>
            <a:r>
              <a:rPr lang="en-US" sz="1050" dirty="0"/>
              <a:t>: 415-686-4375.  All Rights Reserved. 
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574F2E-EF64-3E2A-BE56-0B15C0E65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3158" y="507283"/>
            <a:ext cx="7268716" cy="1125574"/>
          </a:xfrm>
        </p:spPr>
        <p:txBody>
          <a:bodyPr>
            <a:noAutofit/>
          </a:bodyPr>
          <a:lstStyle/>
          <a:p>
            <a:pPr algn="ctr"/>
            <a:br>
              <a:rPr lang="en-US" sz="4400" b="1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Roboto Black" panose="02000000000000000000" pitchFamily="2" charset="0"/>
                <a:ea typeface="Roboto Black" panose="02000000000000000000" pitchFamily="2" charset="0"/>
              </a:rPr>
            </a:br>
            <a:endParaRPr lang="en-US" sz="4400">
              <a:solidFill>
                <a:srgbClr val="C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2D099D3-AE00-3384-5BE9-886C212CF1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009" y="254349"/>
            <a:ext cx="3010175" cy="96325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E99FEAF-3FAE-500D-9BF4-C88033B82AAB}"/>
              </a:ext>
            </a:extLst>
          </p:cNvPr>
          <p:cNvSpPr txBox="1"/>
          <p:nvPr/>
        </p:nvSpPr>
        <p:spPr>
          <a:xfrm>
            <a:off x="819699" y="1672481"/>
            <a:ext cx="9945619" cy="62170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457200"/>
            <a:endParaRPr lang="en-US" sz="2400" dirty="0">
              <a:solidFill>
                <a:srgbClr val="FF0000"/>
              </a:solidFill>
              <a:effectLst/>
              <a:latin typeface="tahoma" panose="020B0604030504040204" pitchFamily="34" charset="0"/>
            </a:endParaRPr>
          </a:p>
          <a:p>
            <a:pPr indent="-457200" algn="ctr"/>
            <a:r>
              <a:rPr lang="en-US" sz="2800" dirty="0">
                <a:solidFill>
                  <a:srgbClr val="FF0000"/>
                </a:solidFill>
                <a:effectLst/>
                <a:latin typeface="tahoma" panose="020B0604030504040204" pitchFamily="34" charset="0"/>
              </a:rPr>
              <a:t>In-District Lobby Day is an opportunity to. . .</a:t>
            </a:r>
          </a:p>
          <a:p>
            <a:pPr indent="-457200"/>
            <a:endParaRPr lang="en-US" sz="2800" dirty="0">
              <a:solidFill>
                <a:srgbClr val="FF0000"/>
              </a:solidFill>
              <a:latin typeface="tahoma" panose="020B0604030504040204" pitchFamily="34" charset="0"/>
            </a:endParaRP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tahoma" panose="020B0604030504040204" pitchFamily="34" charset="0"/>
              </a:rPr>
              <a:t>Influence state housing policy by using your knowledge and skills to inspire colleagues to join your;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tahoma" panose="020B0604030504040204" pitchFamily="34" charset="0"/>
              </a:rPr>
              <a:t>Strengthen you and your team’s </a:t>
            </a:r>
            <a:r>
              <a:rPr lang="en-US" sz="2800" dirty="0" err="1">
                <a:latin typeface="tahoma" panose="020B0604030504040204" pitchFamily="34" charset="0"/>
              </a:rPr>
              <a:t>relatioteamnships</a:t>
            </a:r>
            <a:r>
              <a:rPr lang="en-US" sz="2800" dirty="0">
                <a:latin typeface="tahoma" panose="020B0604030504040204" pitchFamily="34" charset="0"/>
              </a:rPr>
              <a:t> and influence with elected state legislators;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tahoma" panose="020B0604030504040204" pitchFamily="34" charset="0"/>
              </a:rPr>
              <a:t>Increase the visibility and stature of you, your team, and Catalysts.</a:t>
            </a:r>
          </a:p>
          <a:p>
            <a:pPr lvl="1" algn="ctr">
              <a:spcAft>
                <a:spcPts val="1200"/>
              </a:spcAft>
            </a:pPr>
            <a:r>
              <a:rPr lang="en-US" sz="2800" i="1" dirty="0">
                <a:solidFill>
                  <a:srgbClr val="FF0000"/>
                </a:solidFill>
                <a:latin typeface="tahoma" panose="020B0604030504040204" pitchFamily="34" charset="0"/>
              </a:rPr>
              <a:t>Make your voice heard!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ahoma" panose="020B0604030504040204" pitchFamily="34" charset="0"/>
            </a:endParaRPr>
          </a:p>
          <a:p>
            <a:r>
              <a:rPr lang="en-US" sz="2400" b="1" dirty="0">
                <a:effectLst/>
                <a:latin typeface="tahoma" panose="020B0604030504040204" pitchFamily="34" charset="0"/>
              </a:rPr>
              <a:t>	</a:t>
            </a:r>
            <a:endParaRPr lang="en-US" sz="2000" dirty="0">
              <a:effectLst/>
              <a:latin typeface="tahoma" panose="020B060403050404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4574F2E-EF64-3E2A-BE56-0B15C0E65177}"/>
              </a:ext>
            </a:extLst>
          </p:cNvPr>
          <p:cNvSpPr txBox="1">
            <a:spLocks/>
          </p:cNvSpPr>
          <p:nvPr/>
        </p:nvSpPr>
        <p:spPr>
          <a:xfrm>
            <a:off x="3600451" y="694063"/>
            <a:ext cx="6980464" cy="49575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3200" b="1" dirty="0">
                <a:solidFill>
                  <a:prstClr val="black">
                    <a:lumMod val="75000"/>
                    <a:lumOff val="25000"/>
                  </a:prst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Benefits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of In-District Lobby Day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3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25BB23C-E73A-5928-B922-4166E2A21C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6945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4BF3A9F-D642-1AC6-E5AC-950E532A67A1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0" y="6388100"/>
            <a:ext cx="11137900" cy="4699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050"/>
              <a:t>© 2023 CatalystsCA | POB 1703, Mill Valley, CA 94942 | </a:t>
            </a:r>
            <a:r>
              <a:rPr lang="en-US" sz="1050" err="1"/>
              <a:t>tel</a:t>
            </a:r>
            <a:r>
              <a:rPr lang="en-US" sz="1050"/>
              <a:t>: 415-686-4375.  All Rights Reserved. 
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574F2E-EF64-3E2A-BE56-0B15C0E65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4754" y="507283"/>
            <a:ext cx="6877119" cy="1235154"/>
          </a:xfrm>
        </p:spPr>
        <p:txBody>
          <a:bodyPr>
            <a:noAutofit/>
          </a:bodyPr>
          <a:lstStyle/>
          <a:p>
            <a:pPr algn="ctr"/>
            <a:br>
              <a:rPr lang="en-US" sz="4400" b="1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Roboto Black" panose="02000000000000000000" pitchFamily="2" charset="0"/>
                <a:ea typeface="Roboto Black" panose="02000000000000000000" pitchFamily="2" charset="0"/>
              </a:rPr>
            </a:br>
            <a:endParaRPr lang="en-US" sz="4400">
              <a:solidFill>
                <a:srgbClr val="C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2D099D3-AE00-3384-5BE9-886C212CF1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009" y="493126"/>
            <a:ext cx="3010175" cy="98398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E99FEAF-3FAE-500D-9BF4-C88033B82AAB}"/>
              </a:ext>
            </a:extLst>
          </p:cNvPr>
          <p:cNvSpPr txBox="1"/>
          <p:nvPr/>
        </p:nvSpPr>
        <p:spPr>
          <a:xfrm>
            <a:off x="1125414" y="2056001"/>
            <a:ext cx="9847385" cy="49552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5:00</a:t>
            </a:r>
            <a:r>
              <a:rPr lang="en-US" sz="2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	</a:t>
            </a:r>
            <a:r>
              <a:rPr lang="en-US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Welcome, TY, Intro (name, legislator</a:t>
            </a:r>
            <a:r>
              <a:rPr lang="en-US" sz="2200">
                <a:latin typeface="Tahoma" pitchFamily="34" charset="0"/>
                <a:ea typeface="Tahoma" pitchFamily="34" charset="0"/>
                <a:cs typeface="Tahoma" pitchFamily="34" charset="0"/>
              </a:rPr>
              <a:t>, motivation to join Lobby Day) </a:t>
            </a:r>
            <a:r>
              <a:rPr lang="en-US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&amp; Benefits – Susan Kirsch</a:t>
            </a:r>
          </a:p>
          <a:p>
            <a:pPr>
              <a:spcAft>
                <a:spcPts val="600"/>
              </a:spcAft>
            </a:pPr>
            <a:r>
              <a:rPr lang="en-US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5:15	Going to the Mountain Top – Leon </a:t>
            </a:r>
            <a:r>
              <a:rPr lang="en-US" sz="2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Huntting</a:t>
            </a:r>
            <a:endParaRPr lang="en-US" sz="2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	Fall In-District Lobby Day Schedule</a:t>
            </a:r>
          </a:p>
          <a:p>
            <a:pPr>
              <a:spcAft>
                <a:spcPts val="600"/>
              </a:spcAft>
            </a:pPr>
            <a:r>
              <a:rPr lang="en-US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5:30	How to build your participant team?  Who? How? Q&amp;A</a:t>
            </a:r>
          </a:p>
          <a:p>
            <a:pPr>
              <a:spcAft>
                <a:spcPts val="600"/>
              </a:spcAft>
            </a:pPr>
            <a:r>
              <a:rPr lang="en-US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5:50	In-District 30-minute Meeting Format</a:t>
            </a:r>
          </a:p>
          <a:p>
            <a:pPr marL="12573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Schedule</a:t>
            </a:r>
          </a:p>
          <a:p>
            <a:pPr marL="12573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Flyer of Talking Points (statewide concerns)</a:t>
            </a:r>
          </a:p>
          <a:p>
            <a:pPr marL="12573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Individualize the Meeting (local concerns)	</a:t>
            </a:r>
          </a:p>
          <a:p>
            <a:pPr>
              <a:spcAft>
                <a:spcPts val="600"/>
              </a:spcAft>
            </a:pPr>
            <a:r>
              <a:rPr lang="en-US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6:10	Q&amp;A and Next Steps</a:t>
            </a:r>
          </a:p>
          <a:p>
            <a:pPr>
              <a:spcAft>
                <a:spcPts val="600"/>
              </a:spcAft>
            </a:pPr>
            <a:r>
              <a:rPr lang="en-US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6:30	Adjourn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4574F2E-EF64-3E2A-BE56-0B15C0E65177}"/>
              </a:ext>
            </a:extLst>
          </p:cNvPr>
          <p:cNvSpPr txBox="1">
            <a:spLocks/>
          </p:cNvSpPr>
          <p:nvPr/>
        </p:nvSpPr>
        <p:spPr>
          <a:xfrm>
            <a:off x="3135086" y="631096"/>
            <a:ext cx="7082971" cy="53243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Agenda</a:t>
            </a: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C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557438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C76A3-4DF4-763A-D1F2-7D6E5FB67B0A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71500" y="2272553"/>
            <a:ext cx="11042905" cy="3408616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2800" b="1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Th, Sept 7, 5-6:30 pm – Orientation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Th, Sept 28, 5-6:30 pm -  Team Leader &amp; Participant Orientation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Th, Oct 5, 5-6:30 pm – Team Leader/Participant Q&amp;A (optional)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M-F, Oct 16-20 – In-District Meetings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Th, Oct 26, 5-6:30 – Evaluation, Highlights &amp; Lessons - All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2D099D3-AE00-3384-5BE9-886C212CF1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254349"/>
            <a:ext cx="2978170" cy="963256"/>
          </a:xfrm>
          <a:prstGeom prst="rect">
            <a:avLst/>
          </a:prstGeom>
        </p:spPr>
      </p:pic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4BF3A9F-D642-1AC6-E5AC-950E532A67A1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0" y="6388100"/>
            <a:ext cx="12192000" cy="469900"/>
          </a:xfrm>
          <a:prstGeom prst="rect">
            <a:avLst/>
          </a:prstGeom>
        </p:spPr>
        <p:txBody>
          <a:bodyPr/>
          <a:lstStyle/>
          <a:p>
            <a:r>
              <a:rPr lang="en-US" sz="1050" dirty="0"/>
              <a:t>© 2023 CatalystsCA | POB 1703, Mill Valley, CA 94942 | </a:t>
            </a:r>
            <a:r>
              <a:rPr lang="en-US" sz="1050" dirty="0" err="1"/>
              <a:t>tel</a:t>
            </a:r>
            <a:r>
              <a:rPr lang="en-US" sz="1050" dirty="0"/>
              <a:t>: 415-686-4375.  All Rights Reserved. 
</a:t>
            </a:r>
          </a:p>
          <a:p>
            <a:pPr algn="ctr"/>
            <a:endParaRPr lang="en-US" sz="1050" dirty="0"/>
          </a:p>
        </p:txBody>
      </p:sp>
      <p:sp>
        <p:nvSpPr>
          <p:cNvPr id="8" name="Rectangle 7"/>
          <p:cNvSpPr/>
          <p:nvPr/>
        </p:nvSpPr>
        <p:spPr>
          <a:xfrm>
            <a:off x="585884" y="1568345"/>
            <a:ext cx="110363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000"/>
              </a:spcBef>
            </a:pP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Team Leader Schedule Overview</a:t>
            </a:r>
            <a:endParaRPr lang="en-US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D4574F2E-EF64-3E2A-BE56-0B15C0E65177}"/>
              </a:ext>
            </a:extLst>
          </p:cNvPr>
          <p:cNvSpPr txBox="1">
            <a:spLocks/>
          </p:cNvSpPr>
          <p:nvPr/>
        </p:nvSpPr>
        <p:spPr>
          <a:xfrm>
            <a:off x="798322" y="649337"/>
            <a:ext cx="7844010" cy="49575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defRPr/>
            </a:pPr>
            <a:b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US" sz="3200" b="1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161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4BF3A9F-D642-1AC6-E5AC-950E532A67A1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0" y="6388100"/>
            <a:ext cx="11137900" cy="4699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050" dirty="0"/>
              <a:t>© 2023 CatalystsCA | POB 1703, Mill Valley, CA 94942 | </a:t>
            </a:r>
            <a:r>
              <a:rPr lang="en-US" sz="1050" dirty="0" err="1"/>
              <a:t>tel</a:t>
            </a:r>
            <a:r>
              <a:rPr lang="en-US" sz="1050" dirty="0"/>
              <a:t>: 415-686-4375.  All Rights Reserved. 
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574F2E-EF64-3E2A-BE56-0B15C0E65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3158" y="507283"/>
            <a:ext cx="7268716" cy="1125574"/>
          </a:xfrm>
        </p:spPr>
        <p:txBody>
          <a:bodyPr>
            <a:noAutofit/>
          </a:bodyPr>
          <a:lstStyle/>
          <a:p>
            <a:pPr algn="ctr"/>
            <a:br>
              <a:rPr lang="en-US" sz="4400" b="1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Roboto Black" panose="02000000000000000000" pitchFamily="2" charset="0"/>
                <a:ea typeface="Roboto Black" panose="02000000000000000000" pitchFamily="2" charset="0"/>
              </a:rPr>
            </a:br>
            <a:endParaRPr lang="en-US" sz="4400">
              <a:solidFill>
                <a:srgbClr val="C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2D099D3-AE00-3384-5BE9-886C212CF1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009" y="254349"/>
            <a:ext cx="3010175" cy="96325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E99FEAF-3FAE-500D-9BF4-C88033B82AAB}"/>
              </a:ext>
            </a:extLst>
          </p:cNvPr>
          <p:cNvSpPr txBox="1"/>
          <p:nvPr/>
        </p:nvSpPr>
        <p:spPr>
          <a:xfrm>
            <a:off x="1290918" y="1532965"/>
            <a:ext cx="8942294" cy="59542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Ideal Team Size:  Minimum: 5 	Maximum: Standing-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roo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only!</a:t>
            </a:r>
          </a:p>
          <a:p>
            <a:pPr marL="0" marR="0" lvl="0" indent="0" algn="l" defTabSz="914400" rtl="0" eaLnBrk="1" fontAlgn="auto" latinLnBrk="0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Team characteristics: Mix of gender, ethnicity, age, political affiliations, cities</a:t>
            </a:r>
          </a:p>
          <a:p>
            <a:pPr marL="0" marR="0" lvl="0" indent="0" algn="l" defTabSz="914400" rtl="0" eaLnBrk="1" fontAlgn="auto" latinLnBrk="0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Sources to recruit Team Members:</a:t>
            </a:r>
          </a:p>
          <a:p>
            <a:pPr marL="457200" marR="0" lvl="1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City Councils and Boards of Supervisors, friends &amp; neighbors</a:t>
            </a:r>
          </a:p>
          <a:p>
            <a:pPr marL="457200" marR="0" lvl="1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Neighborhood Association/ Homeowner Association/ Ad hoc active groups</a:t>
            </a:r>
          </a:p>
          <a:p>
            <a:pPr marL="457200" marR="0" lvl="1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Local Dem, GOP, Young Dems/GOP, Common Sense or other parties</a:t>
            </a:r>
          </a:p>
          <a:p>
            <a:pPr marL="457200" marR="0" lvl="1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Rotary, Business Clubs, etc.</a:t>
            </a:r>
          </a:p>
          <a:p>
            <a:pPr marL="0" marR="0" lvl="0" indent="0" algn="l" defTabSz="914400" rtl="0" eaLnBrk="1" fontAlgn="auto" latinLnBrk="0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Strategies:  Email/phone call/living room meetings w/ intro to Lobby Day   	w/follow-up FAQ to email w/schedule, time, benefits, etc.</a:t>
            </a:r>
          </a:p>
          <a:p>
            <a:pPr marL="0" marR="0" lvl="0" indent="0" algn="l" defTabSz="914400" rtl="0" eaLnBrk="1" fontAlgn="auto" latinLnBrk="0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Phone follow-up; encourage “you and a friend”</a:t>
            </a:r>
          </a:p>
          <a:p>
            <a:pPr marL="0" marR="0" lvl="0" indent="0" algn="l" defTabSz="914400" rtl="0" eaLnBrk="1" fontAlgn="auto" latinLnBrk="0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Sequence: 1) Participant says “yes.”  2) Fill out the form. 3) Confirm w/the team leader.  Reward for biggest team.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USE THE FORM!!! (Kathy)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4574F2E-EF64-3E2A-BE56-0B15C0E65177}"/>
              </a:ext>
            </a:extLst>
          </p:cNvPr>
          <p:cNvSpPr txBox="1">
            <a:spLocks/>
          </p:cNvSpPr>
          <p:nvPr/>
        </p:nvSpPr>
        <p:spPr>
          <a:xfrm>
            <a:off x="3600451" y="694063"/>
            <a:ext cx="6980464" cy="49575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3200" b="1" dirty="0">
                <a:solidFill>
                  <a:prstClr val="black">
                    <a:lumMod val="75000"/>
                    <a:lumOff val="25000"/>
                  </a:prst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How to build your team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3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25BB23C-E73A-5928-B922-4166E2A21C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2655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4BF3A9F-D642-1AC6-E5AC-950E532A67A1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0" y="6388100"/>
            <a:ext cx="11410682" cy="4699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050" dirty="0"/>
              <a:t>© 2023 CatalystsCA | POB 1703, Mill Valley, CA 94942 | </a:t>
            </a:r>
            <a:r>
              <a:rPr lang="en-US" sz="1050" dirty="0" err="1"/>
              <a:t>tel</a:t>
            </a:r>
            <a:r>
              <a:rPr lang="en-US" sz="1050" dirty="0"/>
              <a:t>: 415-686-4375.  All Rights Reserved. 
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2D099D3-AE00-3384-5BE9-886C212CF1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009" y="254349"/>
            <a:ext cx="3010175" cy="963256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D4574F2E-EF64-3E2A-BE56-0B15C0E65177}"/>
              </a:ext>
            </a:extLst>
          </p:cNvPr>
          <p:cNvSpPr txBox="1">
            <a:spLocks/>
          </p:cNvSpPr>
          <p:nvPr/>
        </p:nvSpPr>
        <p:spPr>
          <a:xfrm>
            <a:off x="3783107" y="288923"/>
            <a:ext cx="7338549" cy="5604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Overview of Lobby Day – A Day in October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3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25BB23C-E73A-5928-B922-4166E2A21C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EDCC9E8E-A919-87D8-938A-808DD9326B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5066083"/>
              </p:ext>
            </p:extLst>
          </p:nvPr>
        </p:nvGraphicFramePr>
        <p:xfrm>
          <a:off x="970670" y="1799771"/>
          <a:ext cx="9819250" cy="57324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3314">
                  <a:extLst>
                    <a:ext uri="{9D8B030D-6E8A-4147-A177-3AD203B41FA5}">
                      <a16:colId xmlns:a16="http://schemas.microsoft.com/office/drawing/2014/main" val="3226711525"/>
                    </a:ext>
                  </a:extLst>
                </a:gridCol>
                <a:gridCol w="3827565">
                  <a:extLst>
                    <a:ext uri="{9D8B030D-6E8A-4147-A177-3AD203B41FA5}">
                      <a16:colId xmlns:a16="http://schemas.microsoft.com/office/drawing/2014/main" val="2473728807"/>
                    </a:ext>
                  </a:extLst>
                </a:gridCol>
                <a:gridCol w="320760">
                  <a:extLst>
                    <a:ext uri="{9D8B030D-6E8A-4147-A177-3AD203B41FA5}">
                      <a16:colId xmlns:a16="http://schemas.microsoft.com/office/drawing/2014/main" val="1909324758"/>
                    </a:ext>
                  </a:extLst>
                </a:gridCol>
                <a:gridCol w="4647611">
                  <a:extLst>
                    <a:ext uri="{9D8B030D-6E8A-4147-A177-3AD203B41FA5}">
                      <a16:colId xmlns:a16="http://schemas.microsoft.com/office/drawing/2014/main" val="1669331240"/>
                    </a:ext>
                  </a:extLst>
                </a:gridCol>
              </a:tblGrid>
              <a:tr h="469373"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Time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Activity (est. 30-minute meeting)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6077189"/>
                  </a:ext>
                </a:extLst>
              </a:tr>
              <a:tr h="636665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15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i="0" dirty="0">
                          <a:solidFill>
                            <a:srgbClr val="FF0000"/>
                          </a:solidFill>
                        </a:rPr>
                        <a:t>Gather outside legislator’s office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i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i="0" dirty="0">
                          <a:solidFill>
                            <a:srgbClr val="FF0000"/>
                          </a:solidFill>
                        </a:rPr>
                        <a:t>Updates, review plans, roles, goals, Affirm success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0099193"/>
                  </a:ext>
                </a:extLst>
              </a:tr>
              <a:tr h="1743909">
                <a:tc>
                  <a:txBody>
                    <a:bodyPr/>
                    <a:lstStyle/>
                    <a:p>
                      <a:pPr marL="347663" indent="-347663" algn="ctr"/>
                      <a:r>
                        <a:rPr lang="en-US" sz="2000" dirty="0"/>
                        <a:t>5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i="0" dirty="0"/>
                        <a:t>Welcome, Get Seated, Intros</a:t>
                      </a:r>
                    </a:p>
                    <a:p>
                      <a:endParaRPr lang="en-US" sz="20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20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i="0" dirty="0"/>
                        <a:t>Confirm plans and materials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i="0" dirty="0"/>
                        <a:t>Teams &amp; roles (leader, note-taker, photographer, timekeeper)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i="0" dirty="0"/>
                        <a:t>Schedules  - 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i="0" dirty="0"/>
                        <a:t>Materials: Catalysts buttons, flyer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i="0" dirty="0"/>
                        <a:t>Q&amp;A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6185457"/>
                  </a:ext>
                </a:extLst>
              </a:tr>
              <a:tr h="636665">
                <a:tc>
                  <a:txBody>
                    <a:bodyPr/>
                    <a:lstStyle/>
                    <a:p>
                      <a:pPr marL="347663" indent="-347663" algn="ctr"/>
                      <a:r>
                        <a:rPr lang="en-US" sz="2000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i="0" dirty="0"/>
                        <a:t>Statewide POV. (10 min)</a:t>
                      </a:r>
                    </a:p>
                    <a:p>
                      <a:r>
                        <a:rPr lang="en-US" sz="2000" i="0" dirty="0"/>
                        <a:t>Constituent’s present POV (10 min)</a:t>
                      </a:r>
                    </a:p>
                    <a:p>
                      <a:r>
                        <a:rPr lang="en-US" sz="2000" i="0" dirty="0"/>
                        <a:t>w/interactive Q&amp;A/conversational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i="0" dirty="0"/>
                    </a:p>
                    <a:p>
                      <a:pPr algn="ctr"/>
                      <a:endParaRPr lang="en-US" sz="20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Refer to leave-behind flyer – DOF, HCD, RHNA, LOCAL CONTROL</a:t>
                      </a:r>
                    </a:p>
                    <a:p>
                      <a:r>
                        <a:rPr lang="en-US" sz="2000" dirty="0"/>
                        <a:t>Pre-planned speakers (1-3 minutes)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2198756"/>
                  </a:ext>
                </a:extLst>
              </a:tr>
              <a:tr h="636665">
                <a:tc>
                  <a:txBody>
                    <a:bodyPr/>
                    <a:lstStyle/>
                    <a:p>
                      <a:pPr marL="347663" indent="-347663" algn="ctr"/>
                      <a:r>
                        <a:rPr lang="en-US" sz="20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i="0" dirty="0"/>
                        <a:t>Call to Action/Request</a:t>
                      </a:r>
                    </a:p>
                    <a:p>
                      <a:r>
                        <a:rPr lang="en-US" sz="2000" i="0" dirty="0"/>
                        <a:t>Agreements, TY, Good-byes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2000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6584418"/>
                  </a:ext>
                </a:extLst>
              </a:tr>
              <a:tr h="467475">
                <a:tc>
                  <a:txBody>
                    <a:bodyPr/>
                    <a:lstStyle/>
                    <a:p>
                      <a:pPr marL="347663" indent="-347663" algn="ctr"/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i="0" dirty="0">
                          <a:solidFill>
                            <a:srgbClr val="FF0000"/>
                          </a:solidFill>
                        </a:rPr>
                        <a:t>POST-MEETING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2000" i="0" dirty="0">
                          <a:solidFill>
                            <a:srgbClr val="FF0000"/>
                          </a:solidFill>
                        </a:rPr>
                        <a:t>10-minute + debrief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5740524"/>
                  </a:ext>
                </a:extLst>
              </a:tr>
              <a:tr h="467475">
                <a:tc>
                  <a:txBody>
                    <a:bodyPr/>
                    <a:lstStyle/>
                    <a:p>
                      <a:pPr marL="347663" indent="-347663"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i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2000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59907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0084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74F2E-EF64-3E2A-BE56-0B15C0E65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5200" y="631096"/>
            <a:ext cx="6732494" cy="532437"/>
          </a:xfr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tabLst/>
              <a:defRPr/>
            </a:pP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Working as a Team 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US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C76A3-4DF4-763A-D1F2-7D6E5FB67B0A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28362" y="1304176"/>
            <a:ext cx="10547064" cy="4922727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en-US" sz="9600" dirty="0">
                <a:latin typeface="Tahoma" pitchFamily="34" charset="0"/>
                <a:ea typeface="Tahoma" pitchFamily="34" charset="0"/>
                <a:cs typeface="Tahoma" pitchFamily="34" charset="0"/>
              </a:rPr>
              <a:t>Team Leader(s)  MOVE TO TL/PARTICIAPTN day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endParaRPr lang="en-US" sz="9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>
              <a:lnSpc>
                <a:spcPct val="170000"/>
              </a:lnSpc>
              <a:spcBef>
                <a:spcPts val="0"/>
              </a:spcBef>
            </a:pPr>
            <a:r>
              <a:rPr lang="en-US" sz="8000" dirty="0">
                <a:latin typeface="Tahoma" pitchFamily="34" charset="0"/>
                <a:ea typeface="Tahoma" pitchFamily="34" charset="0"/>
                <a:cs typeface="Tahoma" pitchFamily="34" charset="0"/>
              </a:rPr>
              <a:t>Rotate leadership</a:t>
            </a:r>
          </a:p>
          <a:p>
            <a:pPr lvl="1">
              <a:lnSpc>
                <a:spcPct val="170000"/>
              </a:lnSpc>
              <a:spcBef>
                <a:spcPts val="0"/>
              </a:spcBef>
            </a:pPr>
            <a:r>
              <a:rPr lang="en-US" sz="8000" dirty="0">
                <a:latin typeface="Tahoma" pitchFamily="34" charset="0"/>
                <a:ea typeface="Tahoma" pitchFamily="34" charset="0"/>
                <a:cs typeface="Tahoma" pitchFamily="34" charset="0"/>
              </a:rPr>
              <a:t>Choose a leader from the legislator’s district</a:t>
            </a:r>
          </a:p>
          <a:p>
            <a:pPr lvl="1">
              <a:lnSpc>
                <a:spcPct val="170000"/>
              </a:lnSpc>
              <a:spcBef>
                <a:spcPts val="0"/>
              </a:spcBef>
            </a:pPr>
            <a:r>
              <a:rPr lang="en-US" sz="8000" dirty="0">
                <a:latin typeface="Tahoma" pitchFamily="34" charset="0"/>
                <a:ea typeface="Tahoma" pitchFamily="34" charset="0"/>
                <a:cs typeface="Tahoma" pitchFamily="34" charset="0"/>
              </a:rPr>
              <a:t>Role: Refer to the script, adapt as appropriate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en-US" sz="9600" dirty="0">
                <a:latin typeface="Tahoma" pitchFamily="34" charset="0"/>
                <a:ea typeface="Tahoma" pitchFamily="34" charset="0"/>
                <a:cs typeface="Tahoma" pitchFamily="34" charset="0"/>
              </a:rPr>
              <a:t>Point Persons</a:t>
            </a:r>
          </a:p>
          <a:p>
            <a:pPr marL="457200" lvl="1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US" sz="8000" dirty="0">
                <a:latin typeface="Tahoma" pitchFamily="34" charset="0"/>
                <a:ea typeface="Tahoma" pitchFamily="34" charset="0"/>
                <a:cs typeface="Tahoma" pitchFamily="34" charset="0"/>
              </a:rPr>
              <a:t>#1:  Collector: Cards from the people you meet with (turn cards into Leon)</a:t>
            </a:r>
          </a:p>
          <a:p>
            <a:pPr marL="1371600" lvl="3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US" sz="8000" dirty="0">
                <a:latin typeface="Tahoma" pitchFamily="34" charset="0"/>
                <a:ea typeface="Tahoma" pitchFamily="34" charset="0"/>
                <a:cs typeface="Tahoma" pitchFamily="34" charset="0"/>
              </a:rPr>
              <a:t>Take notes, take pictures (with permission)</a:t>
            </a:r>
          </a:p>
          <a:p>
            <a:pPr marL="457200" lvl="1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US" sz="8000" dirty="0">
                <a:latin typeface="Tahoma" pitchFamily="34" charset="0"/>
                <a:ea typeface="Tahoma" pitchFamily="34" charset="0"/>
                <a:cs typeface="Tahoma" pitchFamily="34" charset="0"/>
              </a:rPr>
              <a:t>#2:  Timekeeper: Monitor, tactfully/forcefully keep everyone on track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en-US" sz="9600" dirty="0">
                <a:latin typeface="Tahoma" pitchFamily="34" charset="0"/>
                <a:ea typeface="Tahoma" pitchFamily="34" charset="0"/>
                <a:cs typeface="Tahoma" pitchFamily="34" charset="0"/>
              </a:rPr>
              <a:t>Group Members: </a:t>
            </a:r>
            <a:r>
              <a:rPr lang="en-US" sz="8000" dirty="0">
                <a:latin typeface="Tahoma" pitchFamily="34" charset="0"/>
                <a:ea typeface="Tahoma" pitchFamily="34" charset="0"/>
                <a:cs typeface="Tahoma" pitchFamily="34" charset="0"/>
              </a:rPr>
              <a:t>Be attentive; respectful, be prepared to make brief statements and requests, refer to the flyer to “place” or underscore points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endParaRPr lang="en-US" sz="8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lnSpc>
                <a:spcPct val="170000"/>
              </a:lnSpc>
              <a:spcBef>
                <a:spcPts val="0"/>
              </a:spcBef>
              <a:buNone/>
            </a:pPr>
            <a:endParaRPr lang="en-US" sz="8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lnSpc>
                <a:spcPct val="170000"/>
              </a:lnSpc>
              <a:spcBef>
                <a:spcPts val="0"/>
              </a:spcBef>
              <a:buNone/>
            </a:pPr>
            <a:endParaRPr lang="en-US" sz="8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1600"/>
              </a:spcBef>
              <a:buNone/>
            </a:pPr>
            <a:endParaRPr lang="en-US" sz="8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en-US" sz="9600" b="1" dirty="0"/>
          </a:p>
          <a:p>
            <a:pPr marL="0" indent="0">
              <a:buNone/>
            </a:pPr>
            <a:endParaRPr lang="en-US" sz="9600" b="1" dirty="0"/>
          </a:p>
          <a:p>
            <a:endParaRPr lang="en-US" sz="96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0" indent="0">
              <a:buNone/>
            </a:pPr>
            <a:endParaRPr lang="en-US" sz="9600" b="1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0" indent="0">
              <a:buNone/>
            </a:pPr>
            <a:endParaRPr lang="en-US" sz="9600" b="1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0" indent="0">
              <a:buNone/>
            </a:pPr>
            <a:endParaRPr lang="en-US" sz="8600" b="1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0" indent="0">
              <a:buNone/>
            </a:pPr>
            <a:endParaRPr lang="en-US" sz="8600" b="1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r>
              <a:rPr lang="en-US" sz="2400" b="1" dirty="0">
                <a:latin typeface="Roboto" panose="02000000000000000000" pitchFamily="2" charset="0"/>
                <a:ea typeface="Roboto" panose="02000000000000000000" pitchFamily="2" charset="0"/>
              </a:rPr>
              <a:t>HCD</a:t>
            </a:r>
            <a:endParaRPr lang="en-US" sz="6000" b="1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0" indent="0">
              <a:buNone/>
            </a:pPr>
            <a:endParaRPr kumimoji="0" lang="en-US" sz="960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+mn-cs"/>
            </a:endParaRPr>
          </a:p>
          <a:p>
            <a:pPr marL="971550" marR="0" lvl="1" indent="-51435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62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+mn-cs"/>
            </a:endParaRPr>
          </a:p>
          <a:p>
            <a:pPr marL="0" indent="0">
              <a:buNone/>
            </a:pPr>
            <a:endParaRPr lang="en-US" sz="9600" b="1" u="sng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0" indent="0">
              <a:buNone/>
            </a:pPr>
            <a:endParaRPr lang="en-US" sz="9600" b="1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0" indent="0">
              <a:buNone/>
            </a:pPr>
            <a:endParaRPr lang="en-US" sz="7400" b="1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457200" lvl="1" indent="0">
              <a:buNone/>
            </a:pPr>
            <a:endParaRPr lang="en-US" sz="74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457200" lvl="1" indent="0">
              <a:buNone/>
            </a:pPr>
            <a:endParaRPr lang="en-US" sz="2800" b="1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0" indent="0" algn="r">
              <a:buNone/>
            </a:pPr>
            <a:endParaRPr lang="en-US" sz="2800" i="1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0" indent="0">
              <a:buNone/>
            </a:pPr>
            <a:r>
              <a:rPr lang="en-US" sz="2800" i="1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</a:p>
          <a:p>
            <a:pPr marL="0" indent="0">
              <a:buNone/>
            </a:pPr>
            <a:endParaRPr lang="en-US" sz="2400" dirty="0">
              <a:latin typeface="Roboto Medium" panose="02000000000000000000" pitchFamily="2" charset="0"/>
              <a:ea typeface="Roboto Medium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2D099D3-AE00-3384-5BE9-886C212CF1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949" y="236553"/>
            <a:ext cx="3010175" cy="963256"/>
          </a:xfrm>
          <a:prstGeom prst="rect">
            <a:avLst/>
          </a:prstGeom>
        </p:spPr>
      </p:pic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4BF3A9F-D642-1AC6-E5AC-950E532A67A1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0" y="6388100"/>
            <a:ext cx="12192000" cy="4699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050" dirty="0"/>
              <a:t>© 2023 CatalystsCA | POB 1703, Mill Valley, CA 94942 | </a:t>
            </a:r>
            <a:r>
              <a:rPr lang="en-US" sz="1050" dirty="0" err="1"/>
              <a:t>tel</a:t>
            </a:r>
            <a:r>
              <a:rPr lang="en-US" sz="1050" dirty="0"/>
              <a:t>: 415-686-4375.  All Rights Reserved. 
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953096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492875"/>
            <a:ext cx="11488615" cy="365125"/>
          </a:xfrm>
        </p:spPr>
        <p:txBody>
          <a:bodyPr/>
          <a:lstStyle/>
          <a:p>
            <a:r>
              <a:rPr lang="en-US" dirty="0"/>
              <a:t>© 2023 CatalystsCA | POB 1703, Mill Valley, CA 94942 | </a:t>
            </a:r>
            <a:r>
              <a:rPr lang="en-US" dirty="0" err="1"/>
              <a:t>tel</a:t>
            </a:r>
            <a:r>
              <a:rPr lang="en-US" dirty="0"/>
              <a:t>: 415-686-4375.  All Rights Reserved. 
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8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4574F2E-EF64-3E2A-BE56-0B15C0E65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450" y="694063"/>
            <a:ext cx="7209064" cy="484742"/>
          </a:xfrm>
        </p:spPr>
        <p:txBody>
          <a:bodyPr>
            <a:noAutofit/>
          </a:bodyPr>
          <a:lstStyle/>
          <a:p>
            <a:pPr algn="ctr"/>
            <a:br>
              <a:rPr lang="en-US" sz="4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br>
              <a:rPr lang="en-US" sz="4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br>
              <a:rPr lang="en-US" sz="4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br>
              <a:rPr lang="en-US" sz="4400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Roboto Black" panose="02000000000000000000" pitchFamily="2" charset="0"/>
                <a:ea typeface="Roboto Black" panose="02000000000000000000" pitchFamily="2" charset="0"/>
              </a:rPr>
            </a:br>
            <a:r>
              <a:rPr lang="en-US" b="1" dirty="0">
                <a:latin typeface="Tahoma" pitchFamily="34" charset="0"/>
                <a:ea typeface="Tahoma" pitchFamily="34" charset="0"/>
                <a:cs typeface="Tahoma" pitchFamily="34" charset="0"/>
              </a:rPr>
              <a:t>Flyer: </a:t>
            </a:r>
            <a:r>
              <a:rPr lang="en-US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WITH NEW CONTENT</a:t>
            </a:r>
            <a:endParaRPr lang="en-US" b="1" dirty="0">
              <a:solidFill>
                <a:srgbClr val="C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highlight>
                <a:srgbClr val="FFFF00"/>
              </a:highlight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2D099D3-AE00-3384-5BE9-886C212CF1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009" y="254349"/>
            <a:ext cx="3010175" cy="963256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D4574F2E-EF64-3E2A-BE56-0B15C0E65177}"/>
              </a:ext>
            </a:extLst>
          </p:cNvPr>
          <p:cNvSpPr txBox="1">
            <a:spLocks/>
          </p:cNvSpPr>
          <p:nvPr/>
        </p:nvSpPr>
        <p:spPr>
          <a:xfrm>
            <a:off x="3135086" y="631096"/>
            <a:ext cx="7082971" cy="53243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  <a:defRPr/>
            </a:pPr>
            <a:b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400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kumimoji="0" lang="en-US" sz="4000" b="0" i="0" u="none" strike="noStrike" kern="1200" cap="none" spc="0" normalizeH="0" baseline="0" noProof="0">
              <a:ln>
                <a:noFill/>
              </a:ln>
              <a:solidFill>
                <a:srgbClr val="C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3" name="Picture 2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8A3AABB7-A642-F72F-08FE-9F1DE9FDF2C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228"/>
          <a:stretch/>
        </p:blipFill>
        <p:spPr>
          <a:xfrm>
            <a:off x="2341233" y="1645944"/>
            <a:ext cx="3403074" cy="4349248"/>
          </a:xfrm>
          <a:prstGeom prst="rect">
            <a:avLst/>
          </a:prstGeom>
        </p:spPr>
      </p:pic>
      <p:pic>
        <p:nvPicPr>
          <p:cNvPr id="12" name="Picture 11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EB5E326B-CD27-8277-4FDE-9CDD9CF7929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13286" y="1645944"/>
            <a:ext cx="3304771" cy="4224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898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7942</TotalTime>
  <Words>1242</Words>
  <Application>Microsoft Office PowerPoint</Application>
  <PresentationFormat>Widescreen</PresentationFormat>
  <Paragraphs>198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Calibri Light</vt:lpstr>
      <vt:lpstr>Roboto</vt:lpstr>
      <vt:lpstr>Roboto Black</vt:lpstr>
      <vt:lpstr>Roboto Medium</vt:lpstr>
      <vt:lpstr>tahoma</vt:lpstr>
      <vt:lpstr>tahoma</vt:lpstr>
      <vt:lpstr>Office Theme</vt:lpstr>
      <vt:lpstr>PowerPoint Presentation</vt:lpstr>
      <vt:lpstr>Hats Off In-District Lobby Day Planning Team   Leon Huntting, Coordinator Linda Harmeson Kathy Indermill Susan Kirsch  </vt:lpstr>
      <vt:lpstr> </vt:lpstr>
      <vt:lpstr> </vt:lpstr>
      <vt:lpstr>PowerPoint Presentation</vt:lpstr>
      <vt:lpstr> </vt:lpstr>
      <vt:lpstr>PowerPoint Presentation</vt:lpstr>
      <vt:lpstr> Working as a Team  </vt:lpstr>
      <vt:lpstr>    Flyer: WITH NEW CONTENT</vt:lpstr>
      <vt:lpstr> </vt:lpstr>
      <vt:lpstr>   Prep for the Meeting – FROM APRIL</vt:lpstr>
      <vt:lpstr>     Q&amp;A and Next Steps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Lobby Day April 11th 2023</dc:title>
  <dc:subject/>
  <dc:creator>Susan Kirsch</dc:creator>
  <cp:keywords/>
  <dc:description/>
  <cp:lastModifiedBy>Maurice Green</cp:lastModifiedBy>
  <cp:revision>191</cp:revision>
  <cp:lastPrinted>2023-04-04T23:03:58Z</cp:lastPrinted>
  <dcterms:created xsi:type="dcterms:W3CDTF">2022-08-10T00:41:11Z</dcterms:created>
  <dcterms:modified xsi:type="dcterms:W3CDTF">2023-09-24T05:06:37Z</dcterms:modified>
  <cp:category/>
</cp:coreProperties>
</file>