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648" r:id="rId1"/>
  </p:sldMasterIdLst>
  <p:notesMasterIdLst>
    <p:notesMasterId r:id="rId18"/>
  </p:notesMasterIdLst>
  <p:sldIdLst>
    <p:sldId id="285" r:id="rId2"/>
    <p:sldId id="370" r:id="rId3"/>
    <p:sldId id="371" r:id="rId4"/>
    <p:sldId id="372" r:id="rId5"/>
    <p:sldId id="380" r:id="rId6"/>
    <p:sldId id="353" r:id="rId7"/>
    <p:sldId id="368" r:id="rId8"/>
    <p:sldId id="326" r:id="rId9"/>
    <p:sldId id="385" r:id="rId10"/>
    <p:sldId id="341" r:id="rId11"/>
    <p:sldId id="378" r:id="rId12"/>
    <p:sldId id="384" r:id="rId13"/>
    <p:sldId id="381" r:id="rId14"/>
    <p:sldId id="382" r:id="rId15"/>
    <p:sldId id="383" r:id="rId16"/>
    <p:sldId id="3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1856110-4C3B-4E40-8E69-A80DEF60FB77}">
          <p14:sldIdLst>
            <p14:sldId id="285"/>
            <p14:sldId id="370"/>
            <p14:sldId id="371"/>
            <p14:sldId id="372"/>
            <p14:sldId id="380"/>
            <p14:sldId id="353"/>
            <p14:sldId id="368"/>
            <p14:sldId id="326"/>
            <p14:sldId id="385"/>
            <p14:sldId id="341"/>
            <p14:sldId id="378"/>
            <p14:sldId id="384"/>
            <p14:sldId id="381"/>
            <p14:sldId id="382"/>
            <p14:sldId id="383"/>
            <p14:sldId id="375"/>
          </p14:sldIdLst>
        </p14:section>
        <p14:section name="Parking Lot" id="{C1D30364-03D8-472A-A2EE-2208524A4384}">
          <p14:sldIdLst/>
        </p14:section>
        <p14:section name="Bone Pile" id="{5677303A-E364-5849-ACFA-42ECBF9E6E7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75"/>
    <a:srgbClr val="FF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47" autoAdjust="0"/>
    <p:restoredTop sz="78825" autoAdjust="0"/>
  </p:normalViewPr>
  <p:slideViewPr>
    <p:cSldViewPr snapToGrid="0">
      <p:cViewPr varScale="1">
        <p:scale>
          <a:sx n="59" d="100"/>
          <a:sy n="59" d="100"/>
        </p:scale>
        <p:origin x="462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966"/>
    </p:cViewPr>
  </p:outlineViewPr>
  <p:notesTextViewPr>
    <p:cViewPr>
      <p:scale>
        <a:sx n="110" d="100"/>
        <a:sy n="11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3768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2E14C-FECF-1341-A236-6D8EBBB50A25}" type="datetimeFigureOut">
              <a:rPr lang="en-US" smtClean="0"/>
              <a:pPr/>
              <a:t>9/28/2023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0FE23-77EB-7F45-B419-1638AEC020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04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13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/>
              <a:t>Add notes:  philosophical foundation for the flyer</a:t>
            </a:r>
          </a:p>
          <a:p>
            <a:pPr marL="228600" indent="-228600">
              <a:buFont typeface="+mj-lt"/>
              <a:buAutoNum type="arabicPeriod"/>
            </a:pPr>
            <a:r>
              <a:rPr lang="en-US" b="1" dirty="0"/>
              <a:t>Susan</a:t>
            </a:r>
            <a:r>
              <a:rPr lang="en-US" dirty="0"/>
              <a:t>:  Share screen for Lobby Day #1 flyer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20FE23-77EB-7F45-B419-1638AEC020C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706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20FE23-77EB-7F45-B419-1638AEC020C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856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KI:  Drop Catalysts Culture Reminders into Chat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20FE23-77EB-7F45-B419-1638AEC020C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881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20FE23-77EB-7F45-B419-1638AEC020C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039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Leon:  note who still needs help with scheduling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20FE23-77EB-7F45-B419-1638AEC020C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372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20FE23-77EB-7F45-B419-1638AEC020C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4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en-US" dirty="0"/>
              <a:t>Leon:  Closing remarks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20FE23-77EB-7F45-B419-1638AEC020C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22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19 Team Leaders – </a:t>
            </a:r>
          </a:p>
          <a:p>
            <a:r>
              <a:rPr lang="en-US" dirty="0"/>
              <a:t>Intro:  Name, your County &amp; Leg Rep, - What do you hope to accomplish as a Lobby Day Team leader?  OR What do you need to be successful?  (20-30 seconds per person)</a:t>
            </a:r>
          </a:p>
          <a:p>
            <a:endParaRPr lang="en-US" dirty="0"/>
          </a:p>
          <a:p>
            <a:r>
              <a:rPr lang="en-US" dirty="0"/>
              <a:t>KI:  Monitor attendance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10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KI Attendance check (TLs &amp; </a:t>
            </a:r>
            <a:r>
              <a:rPr lang="en-US" b="1" dirty="0" err="1"/>
              <a:t>Particip</a:t>
            </a:r>
            <a:r>
              <a:rPr lang="en-US" b="1" dirty="0"/>
              <a:t> on call #)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20FE23-77EB-7F45-B419-1638AEC020C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5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20FE23-77EB-7F45-B419-1638AEC020C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2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SK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57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Pass the baton to Leon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16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SK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24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KI:  Drop In-district Lobby Day Meeting Guidelines into Chat (pre-flight checklist)</a:t>
            </a:r>
          </a:p>
          <a:p>
            <a:r>
              <a:rPr lang="en-US" dirty="0"/>
              <a:t>SK:  beings then back &amp; forth with Leon</a:t>
            </a:r>
          </a:p>
          <a:p>
            <a:r>
              <a:rPr lang="en-US" dirty="0"/>
              <a:t>Leon:  will talk about pre-meeting </a:t>
            </a:r>
            <a:r>
              <a:rPr lang="en-US" u="sng" dirty="0"/>
              <a:t>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946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/>
              <a:t>KI:  drop flyer into Chat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Add notes:  philosophical foundation for the flyer</a:t>
            </a:r>
          </a:p>
          <a:p>
            <a:pPr marL="228600" indent="-228600">
              <a:buFont typeface="+mj-lt"/>
              <a:buAutoNum type="arabicPeriod"/>
            </a:pPr>
            <a:r>
              <a:rPr lang="en-US" b="1" dirty="0"/>
              <a:t>Susan</a:t>
            </a:r>
            <a:r>
              <a:rPr lang="en-US" dirty="0"/>
              <a:t>:  Share screen for Lobby Day #1 flyer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20FE23-77EB-7F45-B419-1638AEC020C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14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BF461-61F2-DDB9-D4E8-1661F4B5BE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EAB497-D47D-E444-A870-8B1C7310F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FDBBB-3DE2-1928-47FE-95B7332D7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8FD70-72CA-0042-34A5-A5F929936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2022 CatalystsCA | POB 1703, Mill Valley, CA 94942 | </a:t>
            </a:r>
            <a:r>
              <a:rPr lang="en-US" dirty="0" err="1"/>
              <a:t>tel</a:t>
            </a:r>
            <a:r>
              <a:rPr lang="en-US" dirty="0"/>
              <a:t>: 415-686-4375.  All Rights Reserved. 
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7819C-BEDC-F020-5935-DE622E4F4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CD8E-F580-B348-B26A-4606A16A5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46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DFA1E-9791-DCF0-4591-E4ABF3214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6158CF-2A55-4EA6-A372-3BE861D4B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026A2-1C40-7A8A-1B6C-FB7BE017B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18C5A-02C6-C220-9931-167F7B971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2022 CatalystsCA | POB 1703, Mill Valley, CA 94942 | </a:t>
            </a:r>
            <a:r>
              <a:rPr lang="en-US" dirty="0" err="1"/>
              <a:t>tel</a:t>
            </a:r>
            <a:r>
              <a:rPr lang="en-US" dirty="0"/>
              <a:t>: 415-686-4375.  All Rights Reserved. 
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DE07E-6C54-BC35-6A01-D7FBEB10E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CD8E-F580-B348-B26A-4606A16A5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417278-700D-45D9-CFB0-205AB5C04D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9CD318-682A-58C5-B229-3514FDF07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EC527-24A2-0471-CB7A-89E0A730C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DBC9D-E367-0421-366A-AB0D70EB7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2022 CatalystsCA | POB 1703, Mill Valley, CA 94942 | </a:t>
            </a:r>
            <a:r>
              <a:rPr lang="en-US" dirty="0" err="1"/>
              <a:t>tel</a:t>
            </a:r>
            <a:r>
              <a:rPr lang="en-US" dirty="0"/>
              <a:t>: 415-686-4375.  All Rights Reserved. 
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67A98-6977-F44F-229A-A3207B444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CD8E-F580-B348-B26A-4606A16A5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2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1207" y="6050279"/>
            <a:ext cx="10680193" cy="518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© 2022 CatalystsCA | POB 1703, Mill Valley, CA 94942 | </a:t>
            </a:r>
            <a:r>
              <a:rPr lang="en-US" dirty="0" err="1"/>
              <a:t>tel</a:t>
            </a:r>
            <a:r>
              <a:rPr lang="en-US" dirty="0"/>
              <a:t>: 415-686-4375.  All Rights Reserved. 
</a:t>
            </a:r>
          </a:p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6500" y="6203952"/>
            <a:ext cx="434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9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AD65A-E9C2-49F2-7B80-F43336D8D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41590-4224-B318-B590-A85D6B080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B51DE-1926-00A6-543B-945BC28B5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20C36-8EE3-9246-3B33-DA3B284AF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2022 CatalystsCA | POB 1703, Mill Valley, CA 94942 | </a:t>
            </a:r>
            <a:r>
              <a:rPr lang="en-US" dirty="0" err="1"/>
              <a:t>tel</a:t>
            </a:r>
            <a:r>
              <a:rPr lang="en-US" dirty="0"/>
              <a:t>: 415-686-4375.  All Rights Reserved. 
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D0676-E3E0-C713-2499-C1D87B013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CD8E-F580-B348-B26A-4606A16A5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31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7BFB9-6699-5A82-1C22-EFADA5A21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8DAA2-2273-0944-80F5-181D54B72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447BE-08CF-2724-C7BE-96E5CA440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AB386-DDB2-6FAC-D563-4518FB793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2022 CatalystsCA | POB 1703, Mill Valley, CA 94942 | </a:t>
            </a:r>
            <a:r>
              <a:rPr lang="en-US" dirty="0" err="1"/>
              <a:t>tel</a:t>
            </a:r>
            <a:r>
              <a:rPr lang="en-US" dirty="0"/>
              <a:t>: 415-686-4375.  All Rights Reserved. 
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B2E4D-63E3-9457-8501-2CFC0F069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CD8E-F580-B348-B26A-4606A16A5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5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8096F-4D45-E5FB-A8DA-B4451335F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038AD-393B-5770-8A8B-35430A92B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81900-E094-67A3-AB0F-3B6F68AA7C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E86926-6272-D5E3-A793-9C6D052AC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6D3D9-02A2-7A95-3231-7E67FA890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2022 CatalystsCA | POB 1703, Mill Valley, CA 94942 | </a:t>
            </a:r>
            <a:r>
              <a:rPr lang="en-US" dirty="0" err="1"/>
              <a:t>tel</a:t>
            </a:r>
            <a:r>
              <a:rPr lang="en-US" dirty="0"/>
              <a:t>: 415-686-4375.  All Rights Reserved. 
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C5F51F-EA09-8BD9-EC46-E13ABDD4B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CD8E-F580-B348-B26A-4606A16A5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24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E67D6-BDE4-0B78-A14F-27509FDB0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86069F-24B5-0632-274A-7C9BBEA70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F1975-EE95-2A0D-2F96-59222B4866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A50D89-4339-FC18-2718-1480111365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C175FE-88AF-778C-D643-A91C29947A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C4D65B-5490-9663-2D10-41059C634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5F9F70-4712-17FB-C875-DA85B755B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2022 CatalystsCA | POB 1703, Mill Valley, CA 94942 | </a:t>
            </a:r>
            <a:r>
              <a:rPr lang="en-US" dirty="0" err="1"/>
              <a:t>tel</a:t>
            </a:r>
            <a:r>
              <a:rPr lang="en-US" dirty="0"/>
              <a:t>: 415-686-4375.  All Rights Reserved. 
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70FDB4-1BCC-0DFF-3FF3-BD401711A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CD8E-F580-B348-B26A-4606A16A5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5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F292A-31B5-0CBA-5EBF-368A65A9A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0CAA32-123F-DCB1-D6B2-19059B6CC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43159F-0478-8F1F-04CE-1CD61180B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2022 CatalystsCA | POB 1703, Mill Valley, CA 94942 | </a:t>
            </a:r>
            <a:r>
              <a:rPr lang="en-US" dirty="0" err="1"/>
              <a:t>tel</a:t>
            </a:r>
            <a:r>
              <a:rPr lang="en-US" dirty="0"/>
              <a:t>: 415-686-4375.  All Rights Reserved. 
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E372F1-AD0C-855F-2198-48DD798D6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CD8E-F580-B348-B26A-4606A16A5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45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9D4F42-4274-80B9-BF52-612FEF03A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923D88-1A99-5E05-069F-2DA0DDC96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2022 CatalystsCA | POB 1703, Mill Valley, CA 94942 | </a:t>
            </a:r>
            <a:r>
              <a:rPr lang="en-US" dirty="0" err="1"/>
              <a:t>tel</a:t>
            </a:r>
            <a:r>
              <a:rPr lang="en-US" dirty="0"/>
              <a:t>: 415-686-4375.  All Rights Reserved. 
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522CB9-2CD2-3202-B790-991A95507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CD8E-F580-B348-B26A-4606A16A5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34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2BDC0-672D-FD35-7F7F-DA3441C89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3FAB-1D31-9942-C453-8EFDC3B6A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A2AE00-4E82-B0FF-B141-7323E34CA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38FBBA-EE46-FAFB-1238-5176994B3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D78033-7FE6-E36F-695D-200BFC04A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2022 CatalystsCA | POB 1703, Mill Valley, CA 94942 | </a:t>
            </a:r>
            <a:r>
              <a:rPr lang="en-US" dirty="0" err="1"/>
              <a:t>tel</a:t>
            </a:r>
            <a:r>
              <a:rPr lang="en-US" dirty="0"/>
              <a:t>: 415-686-4375.  All Rights Reserved. 
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0565B8-B738-C3C8-5643-0EF61C0C0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CD8E-F580-B348-B26A-4606A16A5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72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418D9-885B-FCC2-164F-D724F980C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B3E554-A293-669B-F81A-E8DDB10CB0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AE9762-231E-6E56-BF80-3B979029B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5BAD9-35F1-4548-D897-47A09641E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2A12CC-02E6-C2E4-8436-30FB0F953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2022 CatalystsCA | POB 1703, Mill Valley, CA 94942 | </a:t>
            </a:r>
            <a:r>
              <a:rPr lang="en-US" dirty="0" err="1"/>
              <a:t>tel</a:t>
            </a:r>
            <a:r>
              <a:rPr lang="en-US" dirty="0"/>
              <a:t>: 415-686-4375.  All Rights Reserved. 
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25BB70-0693-BD59-3723-C1B5520F8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CD8E-F580-B348-B26A-4606A16A5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2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65ED80-FBE9-B9D6-1BFD-9EB4A0B1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9E220-BDCC-CA9E-46D3-E3BC000A2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9B19B-E3BB-D1EF-682A-5C58179B99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F6BC3-2D6D-E36B-C2A6-29B45BC648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2022 CatalystsCA | POB 1703, Mill Valley, CA 94942 | </a:t>
            </a:r>
            <a:r>
              <a:rPr lang="en-US" dirty="0" err="1"/>
              <a:t>tel</a:t>
            </a:r>
            <a:r>
              <a:rPr lang="en-US" dirty="0"/>
              <a:t>: 415-686-4375.  All Rights Reserved. 
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759EA-8547-92EF-DD33-4E5549F77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5CD8E-F580-B348-B26A-4606A16A5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8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yr1966@comcast.net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C76A3-4DF4-763A-D1F2-7D6E5FB67B0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71500" y="4996016"/>
            <a:ext cx="11042905" cy="783028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endParaRPr lang="en-US" sz="2800" b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price of democracy is eternal vigilance and action.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D099D3-AE00-3384-5BE9-886C212CF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254349"/>
            <a:ext cx="2978170" cy="963256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4BF3A9F-D642-1AC6-E5AC-950E532A67A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388100"/>
            <a:ext cx="12192000" cy="469900"/>
          </a:xfrm>
          <a:prstGeom prst="rect">
            <a:avLst/>
          </a:prstGeom>
        </p:spPr>
        <p:txBody>
          <a:bodyPr/>
          <a:lstStyle/>
          <a:p>
            <a:r>
              <a:rPr lang="en-US" sz="1100" dirty="0"/>
              <a:t>© 2023 CatalystsCA | POB 1703, Mill Valley, CA 94942 | </a:t>
            </a:r>
            <a:r>
              <a:rPr lang="en-US" sz="1100" dirty="0" err="1"/>
              <a:t>tel</a:t>
            </a:r>
            <a:r>
              <a:rPr lang="en-US" sz="1100" dirty="0"/>
              <a:t>: 415-686-4375.  All Rights Reserved. 
</a:t>
            </a:r>
          </a:p>
          <a:p>
            <a:pPr algn="ctr"/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919726" y="1861984"/>
            <a:ext cx="11036300" cy="2690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</a:pPr>
            <a:r>
              <a:rPr lang="en-US" sz="3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Team Leaders &amp; Participant Orientation</a:t>
            </a:r>
          </a:p>
          <a:p>
            <a:pPr algn="ctr">
              <a:spcBef>
                <a:spcPts val="2000"/>
              </a:spcBef>
            </a:pPr>
            <a:r>
              <a:rPr lang="en-US" sz="3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IN-DISTRICT LOBBY DAYS (week of Oct. 16-20)</a:t>
            </a:r>
            <a:endParaRPr lang="en-US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spcBef>
                <a:spcPts val="2000"/>
              </a:spcBef>
            </a:pPr>
            <a:endParaRPr lang="en-US" sz="105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spcBef>
                <a:spcPts val="3000"/>
              </a:spcBef>
            </a:pPr>
            <a:r>
              <a:rPr lang="en-US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Thursday, Sept. 28</a:t>
            </a:r>
            <a:r>
              <a:rPr lang="en-US" sz="3200" b="1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, 5-6:30 pm</a:t>
            </a:r>
            <a:endParaRPr lang="en-US" sz="32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 txBox="1">
            <a:spLocks/>
          </p:cNvSpPr>
          <p:nvPr/>
        </p:nvSpPr>
        <p:spPr>
          <a:xfrm>
            <a:off x="798322" y="649337"/>
            <a:ext cx="7844010" cy="49575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b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3200" b="1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040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11488615" cy="365125"/>
          </a:xfrm>
        </p:spPr>
        <p:txBody>
          <a:bodyPr/>
          <a:lstStyle/>
          <a:p>
            <a:r>
              <a:rPr lang="en-US" sz="1100" dirty="0"/>
              <a:t>© 2023 CatalystsCA | POB 1703, Mill Valley, CA 94942 | </a:t>
            </a:r>
            <a:r>
              <a:rPr lang="en-US" sz="1100" dirty="0" err="1"/>
              <a:t>tel</a:t>
            </a:r>
            <a:r>
              <a:rPr lang="en-US" sz="1100" dirty="0"/>
              <a:t>: 415-686-4375.  All Rights Reserved. </a:t>
            </a:r>
            <a:r>
              <a:rPr lang="en-US" dirty="0"/>
              <a:t>
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271402" y="6258521"/>
            <a:ext cx="434426" cy="365125"/>
          </a:xfrm>
        </p:spPr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450" y="694063"/>
            <a:ext cx="7209064" cy="484742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en-US" sz="4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en-US" sz="4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en-US" sz="44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boto Black" panose="02000000000000000000" pitchFamily="2" charset="0"/>
                <a:ea typeface="Roboto Black" panose="02000000000000000000" pitchFamily="2" charset="0"/>
              </a:rPr>
            </a:br>
            <a:endParaRPr lang="en-US" b="1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highlight>
                <a:srgbClr val="FFFF00"/>
              </a:highlight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D099D3-AE00-3384-5BE9-886C212CF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009" y="254349"/>
            <a:ext cx="3010175" cy="963256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 txBox="1">
            <a:spLocks/>
          </p:cNvSpPr>
          <p:nvPr/>
        </p:nvSpPr>
        <p:spPr>
          <a:xfrm>
            <a:off x="3135086" y="631096"/>
            <a:ext cx="7082971" cy="53243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defRPr/>
            </a:pPr>
            <a:b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00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kumimoji="0" lang="en-US" sz="40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1994D8-A57E-58D2-DB47-DF850A9DA768}"/>
              </a:ext>
            </a:extLst>
          </p:cNvPr>
          <p:cNvSpPr txBox="1">
            <a:spLocks/>
          </p:cNvSpPr>
          <p:nvPr/>
        </p:nvSpPr>
        <p:spPr>
          <a:xfrm>
            <a:off x="3809999" y="631097"/>
            <a:ext cx="7377953" cy="53243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br>
              <a:rPr lang="en-US" sz="3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In-District Lobby Day Flyer</a:t>
            </a:r>
            <a:endParaRPr lang="en-US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D6839E-A61A-1132-53BB-252D373B7D30}"/>
              </a:ext>
            </a:extLst>
          </p:cNvPr>
          <p:cNvSpPr txBox="1"/>
          <p:nvPr/>
        </p:nvSpPr>
        <p:spPr>
          <a:xfrm>
            <a:off x="1989384" y="3429000"/>
            <a:ext cx="1574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(Back)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67F2010-D011-95AB-885A-10FB3F0DE0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7935" y="1314796"/>
            <a:ext cx="4239883" cy="519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898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B3A12C-0989-D9A7-D2EF-4314C4E92F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690" y="6339203"/>
            <a:ext cx="10680193" cy="518797"/>
          </a:xfrm>
        </p:spPr>
        <p:txBody>
          <a:bodyPr/>
          <a:lstStyle/>
          <a:p>
            <a:r>
              <a:rPr lang="en-US" sz="1100" dirty="0"/>
              <a:t>© 2023 </a:t>
            </a:r>
            <a:r>
              <a:rPr lang="en-US" sz="1100" dirty="0" err="1"/>
              <a:t>CatalystsCA</a:t>
            </a:r>
            <a:r>
              <a:rPr lang="en-US" sz="1100" dirty="0"/>
              <a:t> | POB 1703, Mill Valley, CA 94942 | </a:t>
            </a:r>
            <a:r>
              <a:rPr lang="en-US" sz="1100" dirty="0" err="1"/>
              <a:t>tel</a:t>
            </a:r>
            <a:r>
              <a:rPr lang="en-US" sz="1100" dirty="0"/>
              <a:t>: 415-686-4375.  All Rights Reserved</a:t>
            </a:r>
            <a:r>
              <a:rPr lang="en-US" sz="1400" dirty="0"/>
              <a:t>.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75042A-D4B9-6B4F-3294-029BE154FF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11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66563B-0D72-7C8C-ECFA-F30CC48FB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287" y="233797"/>
            <a:ext cx="3010175" cy="96325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D5384AB-92F1-0709-DCA8-3B0FE6A8238F}"/>
              </a:ext>
            </a:extLst>
          </p:cNvPr>
          <p:cNvSpPr txBox="1">
            <a:spLocks/>
          </p:cNvSpPr>
          <p:nvPr/>
        </p:nvSpPr>
        <p:spPr>
          <a:xfrm>
            <a:off x="3409950" y="600501"/>
            <a:ext cx="8390976" cy="6279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Catalysts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Media Plan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B9CAE0-8E16-ADAB-58BD-0C3C4616A6E3}"/>
              </a:ext>
            </a:extLst>
          </p:cNvPr>
          <p:cNvSpPr txBox="1"/>
          <p:nvPr/>
        </p:nvSpPr>
        <p:spPr>
          <a:xfrm>
            <a:off x="608287" y="1832866"/>
            <a:ext cx="10969197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Goal</a:t>
            </a:r>
            <a:r>
              <a:rPr lang="en-US" sz="24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:  To get media coverage in 50% of the districts </a:t>
            </a:r>
          </a:p>
          <a:p>
            <a:endParaRPr lang="en-US" sz="1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b="1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Media Plan</a:t>
            </a:r>
            <a:r>
              <a:rPr lang="en-US" sz="24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Identify one or more media outlets (print, radio, TV or blog news).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Tailor the Catalysts Press Release for each jurisdiction. (See template)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PR Schedule &amp; Procedure: Email PR, make a follow-up call, leave message, resend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Oct 2 PR #1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Oct 9 PR #2 (use quote from TL)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Oct 23 PR #3 (use photo to include with PR)</a:t>
            </a:r>
            <a:endParaRPr lang="en-US" sz="2400" dirty="0">
              <a:effectLst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Write an Opinion Piece to submit to your local paper. (optional)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Monitor media and send coverage to Catalysts </a:t>
            </a:r>
            <a:r>
              <a:rPr lang="en-US" sz="2000" dirty="0">
                <a:ea typeface="Tahoma" panose="020B0604030504040204" pitchFamily="34" charset="0"/>
                <a:cs typeface="Tahoma" panose="020B0604030504040204" pitchFamily="34" charset="0"/>
              </a:rPr>
              <a:t>(Linda </a:t>
            </a:r>
            <a:r>
              <a:rPr lang="en-US" sz="2000" dirty="0" err="1">
                <a:ea typeface="Tahoma" panose="020B0604030504040204" pitchFamily="34" charset="0"/>
                <a:cs typeface="Tahoma" panose="020B0604030504040204" pitchFamily="34" charset="0"/>
              </a:rPr>
              <a:t>Harmeson</a:t>
            </a:r>
            <a:r>
              <a:rPr lang="en-US" sz="2000" dirty="0"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b="0" i="0" u="sng" dirty="0">
                <a:solidFill>
                  <a:srgbClr val="196AD4"/>
                </a:solidFill>
                <a:effectLst/>
                <a:hlinkClick r:id="rId4"/>
              </a:rPr>
              <a:t>yr1966@comcast.net</a:t>
            </a:r>
            <a:r>
              <a:rPr lang="en-US" sz="2000" dirty="0"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en-US" sz="2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398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B3A12C-0989-D9A7-D2EF-4314C4E92F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690" y="6411113"/>
            <a:ext cx="10680193" cy="400110"/>
          </a:xfrm>
        </p:spPr>
        <p:txBody>
          <a:bodyPr/>
          <a:lstStyle/>
          <a:p>
            <a:r>
              <a:rPr lang="en-US" sz="1100" dirty="0"/>
              <a:t>© 2023 </a:t>
            </a:r>
            <a:r>
              <a:rPr lang="en-US" sz="1100" dirty="0" err="1"/>
              <a:t>CatalystsCA</a:t>
            </a:r>
            <a:r>
              <a:rPr lang="en-US" sz="1100" dirty="0"/>
              <a:t> | POB 1703, Mill Valley, CA 94942 | </a:t>
            </a:r>
            <a:r>
              <a:rPr lang="en-US" sz="1100" dirty="0" err="1"/>
              <a:t>tel</a:t>
            </a:r>
            <a:r>
              <a:rPr lang="en-US" sz="1100" dirty="0"/>
              <a:t>: 415-686-4375.  All Rights Reserved. 
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75042A-D4B9-6B4F-3294-029BE154FF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12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66563B-0D72-7C8C-ECFA-F30CC48FB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287" y="233797"/>
            <a:ext cx="3010175" cy="96325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D5384AB-92F1-0709-DCA8-3B0FE6A8238F}"/>
              </a:ext>
            </a:extLst>
          </p:cNvPr>
          <p:cNvSpPr txBox="1">
            <a:spLocks/>
          </p:cNvSpPr>
          <p:nvPr/>
        </p:nvSpPr>
        <p:spPr>
          <a:xfrm>
            <a:off x="3409950" y="600501"/>
            <a:ext cx="8390976" cy="6279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Catalysts Culture Building Blocks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8933215-6FCB-E124-A99F-A72B68BC5A9F}"/>
              </a:ext>
            </a:extLst>
          </p:cNvPr>
          <p:cNvGrpSpPr/>
          <p:nvPr/>
        </p:nvGrpSpPr>
        <p:grpSpPr>
          <a:xfrm>
            <a:off x="7657609" y="3593532"/>
            <a:ext cx="1822958" cy="1566810"/>
            <a:chOff x="2655209" y="3826437"/>
            <a:chExt cx="1895653" cy="1663547"/>
          </a:xfrm>
        </p:grpSpPr>
        <p:sp>
          <p:nvSpPr>
            <p:cNvPr id="3" name="Cube 2">
              <a:extLst>
                <a:ext uri="{FF2B5EF4-FFF2-40B4-BE49-F238E27FC236}">
                  <a16:creationId xmlns:a16="http://schemas.microsoft.com/office/drawing/2014/main" id="{D849ECF4-602F-1618-1469-B9582B0F78D2}"/>
                </a:ext>
              </a:extLst>
            </p:cNvPr>
            <p:cNvSpPr/>
            <p:nvPr/>
          </p:nvSpPr>
          <p:spPr>
            <a:xfrm>
              <a:off x="2685946" y="3826437"/>
              <a:ext cx="1864916" cy="1663547"/>
            </a:xfrm>
            <a:prstGeom prst="cub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867B302-2416-706C-16CF-F933F2ABF824}"/>
                </a:ext>
              </a:extLst>
            </p:cNvPr>
            <p:cNvSpPr txBox="1"/>
            <p:nvPr/>
          </p:nvSpPr>
          <p:spPr>
            <a:xfrm>
              <a:off x="2655209" y="4662174"/>
              <a:ext cx="1454226" cy="3921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Curiosity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C2D07BA-EC2E-5DA2-D55A-A51F3E7B5C0E}"/>
              </a:ext>
            </a:extLst>
          </p:cNvPr>
          <p:cNvGrpSpPr/>
          <p:nvPr/>
        </p:nvGrpSpPr>
        <p:grpSpPr>
          <a:xfrm>
            <a:off x="9112003" y="3593532"/>
            <a:ext cx="1659306" cy="1566810"/>
            <a:chOff x="4913327" y="3826436"/>
            <a:chExt cx="1883885" cy="1663547"/>
          </a:xfrm>
          <a:solidFill>
            <a:srgbClr val="003399"/>
          </a:solidFill>
        </p:grpSpPr>
        <p:sp>
          <p:nvSpPr>
            <p:cNvPr id="10" name="Cube 9">
              <a:extLst>
                <a:ext uri="{FF2B5EF4-FFF2-40B4-BE49-F238E27FC236}">
                  <a16:creationId xmlns:a16="http://schemas.microsoft.com/office/drawing/2014/main" id="{48836679-A0FF-083A-29E4-46A6F06EB628}"/>
                </a:ext>
              </a:extLst>
            </p:cNvPr>
            <p:cNvSpPr/>
            <p:nvPr/>
          </p:nvSpPr>
          <p:spPr>
            <a:xfrm>
              <a:off x="4913327" y="3826436"/>
              <a:ext cx="1883885" cy="1663547"/>
            </a:xfrm>
            <a:prstGeom prst="cube">
              <a:avLst/>
            </a:prstGeom>
            <a:solidFill>
              <a:srgbClr val="0066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BE967F7-4A69-56EA-2769-437F0A6B9062}"/>
                </a:ext>
              </a:extLst>
            </p:cNvPr>
            <p:cNvSpPr txBox="1"/>
            <p:nvPr/>
          </p:nvSpPr>
          <p:spPr>
            <a:xfrm>
              <a:off x="4913327" y="4685657"/>
              <a:ext cx="1454227" cy="3921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Feedback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73135053-961E-B86E-4656-6883D28C83C6}"/>
              </a:ext>
            </a:extLst>
          </p:cNvPr>
          <p:cNvSpPr txBox="1"/>
          <p:nvPr/>
        </p:nvSpPr>
        <p:spPr>
          <a:xfrm>
            <a:off x="2183240" y="1444814"/>
            <a:ext cx="3126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Useful in Building Relationships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A45A0BE-40CD-6C1D-A58F-3FB5AC4884C9}"/>
              </a:ext>
            </a:extLst>
          </p:cNvPr>
          <p:cNvSpPr txBox="1"/>
          <p:nvPr/>
        </p:nvSpPr>
        <p:spPr>
          <a:xfrm>
            <a:off x="7844578" y="2652461"/>
            <a:ext cx="30377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Useful in Reducing Defensiveness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Plus Sign 13">
            <a:extLst>
              <a:ext uri="{FF2B5EF4-FFF2-40B4-BE49-F238E27FC236}">
                <a16:creationId xmlns:a16="http://schemas.microsoft.com/office/drawing/2014/main" id="{3813B1BE-4781-D16F-74E1-796E9EAAE51C}"/>
              </a:ext>
            </a:extLst>
          </p:cNvPr>
          <p:cNvSpPr/>
          <p:nvPr/>
        </p:nvSpPr>
        <p:spPr>
          <a:xfrm>
            <a:off x="6627758" y="2877481"/>
            <a:ext cx="544010" cy="565119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5CD2556-F3C0-736B-07E7-3D4B37D3A2FD}"/>
              </a:ext>
            </a:extLst>
          </p:cNvPr>
          <p:cNvGrpSpPr/>
          <p:nvPr/>
        </p:nvGrpSpPr>
        <p:grpSpPr>
          <a:xfrm>
            <a:off x="1076129" y="2357006"/>
            <a:ext cx="4667641" cy="2803629"/>
            <a:chOff x="287084" y="1905548"/>
            <a:chExt cx="4667641" cy="2803629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6622FCD-F99A-9B95-8313-23C8047A0DBC}"/>
                </a:ext>
              </a:extLst>
            </p:cNvPr>
            <p:cNvGrpSpPr/>
            <p:nvPr/>
          </p:nvGrpSpPr>
          <p:grpSpPr>
            <a:xfrm>
              <a:off x="287084" y="3056140"/>
              <a:ext cx="1844629" cy="1653037"/>
              <a:chOff x="393995" y="3826436"/>
              <a:chExt cx="1921383" cy="1701747"/>
            </a:xfrm>
          </p:grpSpPr>
          <p:sp>
            <p:nvSpPr>
              <p:cNvPr id="29" name="Cube 28">
                <a:extLst>
                  <a:ext uri="{FF2B5EF4-FFF2-40B4-BE49-F238E27FC236}">
                    <a16:creationId xmlns:a16="http://schemas.microsoft.com/office/drawing/2014/main" id="{BD68B4AE-42A1-2428-AAAB-77F956F266D1}"/>
                  </a:ext>
                </a:extLst>
              </p:cNvPr>
              <p:cNvSpPr/>
              <p:nvPr/>
            </p:nvSpPr>
            <p:spPr>
              <a:xfrm>
                <a:off x="431493" y="3826436"/>
                <a:ext cx="1883885" cy="1701747"/>
              </a:xfrm>
              <a:prstGeom prst="cub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64A1E78-0BB8-95AB-5BFC-E19EFA0C4CAA}"/>
                  </a:ext>
                </a:extLst>
              </p:cNvPr>
              <p:cNvSpPr txBox="1"/>
              <p:nvPr/>
            </p:nvSpPr>
            <p:spPr>
              <a:xfrm>
                <a:off x="393995" y="4612863"/>
                <a:ext cx="1526803" cy="665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Acknowledge-</a:t>
                </a:r>
                <a:r>
                  <a:rPr lang="en-US" b="1" dirty="0" err="1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ment</a:t>
                </a:r>
                <a:endParaRPr lang="en-US" b="1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4F3B883B-4565-37B4-06C2-4ED34CEF5F3E}"/>
                </a:ext>
              </a:extLst>
            </p:cNvPr>
            <p:cNvGrpSpPr/>
            <p:nvPr/>
          </p:nvGrpSpPr>
          <p:grpSpPr>
            <a:xfrm>
              <a:off x="1184044" y="1905548"/>
              <a:ext cx="1773196" cy="1567790"/>
              <a:chOff x="7055476" y="1549222"/>
              <a:chExt cx="1883885" cy="1663547"/>
            </a:xfrm>
          </p:grpSpPr>
          <p:sp>
            <p:nvSpPr>
              <p:cNvPr id="27" name="Cube 26">
                <a:extLst>
                  <a:ext uri="{FF2B5EF4-FFF2-40B4-BE49-F238E27FC236}">
                    <a16:creationId xmlns:a16="http://schemas.microsoft.com/office/drawing/2014/main" id="{9C9952F3-BD42-3744-6054-A01D1DA5F459}"/>
                  </a:ext>
                </a:extLst>
              </p:cNvPr>
              <p:cNvSpPr/>
              <p:nvPr/>
            </p:nvSpPr>
            <p:spPr>
              <a:xfrm>
                <a:off x="7055476" y="1549222"/>
                <a:ext cx="1883885" cy="1663547"/>
              </a:xfrm>
              <a:prstGeom prst="cube">
                <a:avLst/>
              </a:prstGeom>
              <a:solidFill>
                <a:srgbClr val="FF66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8D60A6C-53CB-3C32-2D42-156F6999D549}"/>
                  </a:ext>
                </a:extLst>
              </p:cNvPr>
              <p:cNvSpPr txBox="1"/>
              <p:nvPr/>
            </p:nvSpPr>
            <p:spPr>
              <a:xfrm>
                <a:off x="7070990" y="2311134"/>
                <a:ext cx="1454226" cy="3918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Timeliness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DAF55DA4-BAC8-87FB-A950-E1189966C3F6}"/>
                </a:ext>
              </a:extLst>
            </p:cNvPr>
            <p:cNvGrpSpPr/>
            <p:nvPr/>
          </p:nvGrpSpPr>
          <p:grpSpPr>
            <a:xfrm>
              <a:off x="3181529" y="3055844"/>
              <a:ext cx="1773196" cy="1653037"/>
              <a:chOff x="5396791" y="4573671"/>
              <a:chExt cx="1744444" cy="1596665"/>
            </a:xfrm>
          </p:grpSpPr>
          <p:sp>
            <p:nvSpPr>
              <p:cNvPr id="25" name="Cube 24">
                <a:extLst>
                  <a:ext uri="{FF2B5EF4-FFF2-40B4-BE49-F238E27FC236}">
                    <a16:creationId xmlns:a16="http://schemas.microsoft.com/office/drawing/2014/main" id="{9BB16BED-2797-7DD7-7E1F-10EA5D6EF307}"/>
                  </a:ext>
                </a:extLst>
              </p:cNvPr>
              <p:cNvSpPr/>
              <p:nvPr/>
            </p:nvSpPr>
            <p:spPr>
              <a:xfrm>
                <a:off x="5396791" y="4573671"/>
                <a:ext cx="1744444" cy="1596665"/>
              </a:xfrm>
              <a:prstGeom prst="cube">
                <a:avLst/>
              </a:prstGeom>
              <a:solidFill>
                <a:srgbClr val="70AC2E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FCFCF91-F794-A101-05AE-9EC386B1E6C9}"/>
                  </a:ext>
                </a:extLst>
              </p:cNvPr>
              <p:cNvSpPr txBox="1"/>
              <p:nvPr/>
            </p:nvSpPr>
            <p:spPr>
              <a:xfrm>
                <a:off x="5438186" y="5330111"/>
                <a:ext cx="1272797" cy="356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Gratitude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3002EA8-23FA-78CA-8787-508C46FF274E}"/>
                </a:ext>
              </a:extLst>
            </p:cNvPr>
            <p:cNvGrpSpPr/>
            <p:nvPr/>
          </p:nvGrpSpPr>
          <p:grpSpPr>
            <a:xfrm>
              <a:off x="2582030" y="1905548"/>
              <a:ext cx="1744444" cy="1567790"/>
              <a:chOff x="2723043" y="1711540"/>
              <a:chExt cx="1883885" cy="1664587"/>
            </a:xfrm>
            <a:solidFill>
              <a:schemeClr val="bg1">
                <a:lumMod val="50000"/>
              </a:schemeClr>
            </a:solidFill>
          </p:grpSpPr>
          <p:sp>
            <p:nvSpPr>
              <p:cNvPr id="23" name="Cube 22">
                <a:extLst>
                  <a:ext uri="{FF2B5EF4-FFF2-40B4-BE49-F238E27FC236}">
                    <a16:creationId xmlns:a16="http://schemas.microsoft.com/office/drawing/2014/main" id="{6200965B-51EA-62C0-6DFA-F3A97DD20CB3}"/>
                  </a:ext>
                </a:extLst>
              </p:cNvPr>
              <p:cNvSpPr/>
              <p:nvPr/>
            </p:nvSpPr>
            <p:spPr>
              <a:xfrm>
                <a:off x="2723043" y="1711540"/>
                <a:ext cx="1883885" cy="1664587"/>
              </a:xfrm>
              <a:prstGeom prst="cub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3620866-429F-DFD7-51BD-0E817BDA9E0A}"/>
                  </a:ext>
                </a:extLst>
              </p:cNvPr>
              <p:cNvSpPr txBox="1"/>
              <p:nvPr/>
            </p:nvSpPr>
            <p:spPr>
              <a:xfrm>
                <a:off x="2787205" y="2472025"/>
                <a:ext cx="1325757" cy="3921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Respect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6907FE2-97BA-AF27-64F6-F77884BB4FFE}"/>
                </a:ext>
              </a:extLst>
            </p:cNvPr>
            <p:cNvGrpSpPr/>
            <p:nvPr/>
          </p:nvGrpSpPr>
          <p:grpSpPr>
            <a:xfrm>
              <a:off x="1732423" y="3465353"/>
              <a:ext cx="1491183" cy="1243530"/>
              <a:chOff x="4924538" y="1805773"/>
              <a:chExt cx="1725339" cy="1586565"/>
            </a:xfrm>
            <a:solidFill>
              <a:schemeClr val="tx2">
                <a:lumMod val="75000"/>
              </a:schemeClr>
            </a:solidFill>
          </p:grpSpPr>
          <p:sp>
            <p:nvSpPr>
              <p:cNvPr id="21" name="Cube 20">
                <a:extLst>
                  <a:ext uri="{FF2B5EF4-FFF2-40B4-BE49-F238E27FC236}">
                    <a16:creationId xmlns:a16="http://schemas.microsoft.com/office/drawing/2014/main" id="{5FF0EC29-143F-2A26-172D-DC80D800EFC7}"/>
                  </a:ext>
                </a:extLst>
              </p:cNvPr>
              <p:cNvSpPr/>
              <p:nvPr/>
            </p:nvSpPr>
            <p:spPr>
              <a:xfrm>
                <a:off x="4924538" y="1805773"/>
                <a:ext cx="1683686" cy="1586565"/>
              </a:xfrm>
              <a:prstGeom prst="cube">
                <a:avLst>
                  <a:gd name="adj" fmla="val 0"/>
                </a:avLst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CEBDE47-14DB-886D-648F-6207FD9E24A7}"/>
                  </a:ext>
                </a:extLst>
              </p:cNvPr>
              <p:cNvSpPr txBox="1"/>
              <p:nvPr/>
            </p:nvSpPr>
            <p:spPr>
              <a:xfrm>
                <a:off x="5008883" y="2305805"/>
                <a:ext cx="1640994" cy="471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Collaboration</a:t>
                </a:r>
              </a:p>
            </p:txBody>
          </p:sp>
        </p:grp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8A17983E-43CD-14FD-31EB-B607BE7D1C01}"/>
              </a:ext>
            </a:extLst>
          </p:cNvPr>
          <p:cNvSpPr txBox="1"/>
          <p:nvPr/>
        </p:nvSpPr>
        <p:spPr>
          <a:xfrm>
            <a:off x="2920758" y="5561663"/>
            <a:ext cx="6303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(See Catalysts Culture Reminders in Chat) </a:t>
            </a:r>
          </a:p>
        </p:txBody>
      </p:sp>
    </p:spTree>
    <p:extLst>
      <p:ext uri="{BB962C8B-B14F-4D97-AF65-F5344CB8AC3E}">
        <p14:creationId xmlns:p14="http://schemas.microsoft.com/office/powerpoint/2010/main" val="3426928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B3A12C-0989-D9A7-D2EF-4314C4E92F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690" y="6292426"/>
            <a:ext cx="10680193" cy="518797"/>
          </a:xfrm>
        </p:spPr>
        <p:txBody>
          <a:bodyPr/>
          <a:lstStyle/>
          <a:p>
            <a:r>
              <a:rPr lang="en-US" dirty="0"/>
              <a:t>© 2023 </a:t>
            </a:r>
            <a:r>
              <a:rPr lang="en-US" dirty="0" err="1"/>
              <a:t>CatalystsCA</a:t>
            </a:r>
            <a:r>
              <a:rPr lang="en-US" dirty="0"/>
              <a:t> | POB 1703, Mill Valley, CA 94942 | </a:t>
            </a:r>
            <a:r>
              <a:rPr lang="en-US" dirty="0" err="1"/>
              <a:t>tel</a:t>
            </a:r>
            <a:r>
              <a:rPr lang="en-US" dirty="0"/>
              <a:t>: 415-686-4375.  All Rights Reserved. 
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75042A-D4B9-6B4F-3294-029BE154FF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13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66563B-0D72-7C8C-ECFA-F30CC48FB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287" y="233797"/>
            <a:ext cx="3010175" cy="96325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D5384AB-92F1-0709-DCA8-3B0FE6A8238F}"/>
              </a:ext>
            </a:extLst>
          </p:cNvPr>
          <p:cNvSpPr txBox="1">
            <a:spLocks/>
          </p:cNvSpPr>
          <p:nvPr/>
        </p:nvSpPr>
        <p:spPr>
          <a:xfrm>
            <a:off x="3409950" y="600501"/>
            <a:ext cx="8390976" cy="6279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Q&amp;A, Discussion, &amp; Next Steps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B9CAE0-8E16-ADAB-58BD-0C3C4616A6E3}"/>
              </a:ext>
            </a:extLst>
          </p:cNvPr>
          <p:cNvSpPr txBox="1"/>
          <p:nvPr/>
        </p:nvSpPr>
        <p:spPr>
          <a:xfrm>
            <a:off x="2510939" y="2040126"/>
            <a:ext cx="7832036" cy="3216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Bef>
                <a:spcPts val="1800"/>
              </a:spcBef>
              <a:buAutoNum type="arabicPeriod"/>
            </a:pP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coming Dates:</a:t>
            </a:r>
          </a:p>
          <a:p>
            <a:pPr marL="1033463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Oct 5 – Optional orientation</a:t>
            </a:r>
            <a:endParaRPr lang="en-US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033463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Week of Oct 16-30 – Meetings</a:t>
            </a:r>
          </a:p>
          <a:p>
            <a:pPr marL="1033463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Oct 26 – Evaluation/debrief</a:t>
            </a:r>
          </a:p>
          <a:p>
            <a:pPr marL="457200" indent="-457200">
              <a:spcBef>
                <a:spcPts val="1800"/>
              </a:spcBef>
            </a:pP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	Tea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mwork; play to strengths</a:t>
            </a:r>
            <a:endParaRPr lang="en-US" sz="2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effectLst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>
              <a:effectLst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509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B3A12C-0989-D9A7-D2EF-4314C4E92F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690" y="6292426"/>
            <a:ext cx="10680193" cy="518797"/>
          </a:xfrm>
        </p:spPr>
        <p:txBody>
          <a:bodyPr/>
          <a:lstStyle/>
          <a:p>
            <a:r>
              <a:rPr lang="en-US" dirty="0"/>
              <a:t>© 2023 </a:t>
            </a:r>
            <a:r>
              <a:rPr lang="en-US" dirty="0" err="1"/>
              <a:t>CatalystsCA</a:t>
            </a:r>
            <a:r>
              <a:rPr lang="en-US" dirty="0"/>
              <a:t> | POB 1703, Mill Valley, CA 94942 | </a:t>
            </a:r>
            <a:r>
              <a:rPr lang="en-US" dirty="0" err="1"/>
              <a:t>tel</a:t>
            </a:r>
            <a:r>
              <a:rPr lang="en-US" dirty="0"/>
              <a:t>: 415-686-4375.  All Rights Reserved. 
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75042A-D4B9-6B4F-3294-029BE154FF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14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66563B-0D72-7C8C-ECFA-F30CC48FB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287" y="233797"/>
            <a:ext cx="3010175" cy="96325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D5384AB-92F1-0709-DCA8-3B0FE6A8238F}"/>
              </a:ext>
            </a:extLst>
          </p:cNvPr>
          <p:cNvSpPr txBox="1">
            <a:spLocks/>
          </p:cNvSpPr>
          <p:nvPr/>
        </p:nvSpPr>
        <p:spPr>
          <a:xfrm>
            <a:off x="3409950" y="600501"/>
            <a:ext cx="8390976" cy="6279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Scheduling Process for Legislator Meetings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5F188E-20C1-BDCD-15DE-824F28DBD978}"/>
              </a:ext>
            </a:extLst>
          </p:cNvPr>
          <p:cNvSpPr txBox="1"/>
          <p:nvPr/>
        </p:nvSpPr>
        <p:spPr>
          <a:xfrm>
            <a:off x="686307" y="1537254"/>
            <a:ext cx="11114619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ea typeface="Tahoma" panose="020B0604030504040204" pitchFamily="34" charset="0"/>
                <a:cs typeface="Tahoma" panose="020B0604030504040204" pitchFamily="34" charset="0"/>
              </a:rPr>
              <a:t>Sequence</a:t>
            </a:r>
            <a:r>
              <a:rPr lang="en-US" sz="2800" b="1" dirty="0"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800" b="1" dirty="0">
                <a:ea typeface="Tahoma" panose="020B0604030504040204" pitchFamily="34" charset="0"/>
                <a:cs typeface="Tahoma" panose="020B0604030504040204" pitchFamily="34" charset="0"/>
              </a:rPr>
              <a:t>Scheduler</a:t>
            </a:r>
            <a:r>
              <a:rPr lang="en-US" sz="2800" dirty="0">
                <a:ea typeface="Tahoma" panose="020B0604030504040204" pitchFamily="34" charset="0"/>
                <a:cs typeface="Tahoma" panose="020B0604030504040204" pitchFamily="34" charset="0"/>
              </a:rPr>
              <a:t>: Find the name and email address of your Assemblymember or Senator’s scheduler. Dropped into chat.  Call Leon (</a:t>
            </a:r>
            <a:r>
              <a:rPr lang="en-US" sz="2800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415-377-9612</a:t>
            </a:r>
            <a:r>
              <a:rPr lang="en-US" sz="2800" dirty="0"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800" dirty="0">
                <a:ea typeface="Tahoma" panose="020B0604030504040204" pitchFamily="34" charset="0"/>
                <a:cs typeface="Tahoma" panose="020B0604030504040204" pitchFamily="34" charset="0"/>
              </a:rPr>
              <a:t>Email a meeting request.  (</a:t>
            </a:r>
            <a:r>
              <a:rPr lang="en-US" sz="2800" i="1" dirty="0">
                <a:ea typeface="Tahoma" panose="020B0604030504040204" pitchFamily="34" charset="0"/>
                <a:cs typeface="Tahoma" panose="020B0604030504040204" pitchFamily="34" charset="0"/>
              </a:rPr>
              <a:t>sample on next slide</a:t>
            </a:r>
            <a:r>
              <a:rPr lang="en-US" sz="2800" dirty="0"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800" dirty="0">
                <a:ea typeface="Tahoma" panose="020B0604030504040204" pitchFamily="34" charset="0"/>
                <a:cs typeface="Tahoma" panose="020B0604030504040204" pitchFamily="34" charset="0"/>
              </a:rPr>
              <a:t>If you don’t get a response in a week, follow-up with another request. Consider calling the office to get the phone number of the scheduler.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800" b="1" dirty="0">
                <a:ea typeface="Tahoma" panose="020B0604030504040204" pitchFamily="34" charset="0"/>
                <a:cs typeface="Tahoma" panose="020B0604030504040204" pitchFamily="34" charset="0"/>
              </a:rPr>
              <a:t>DUE DATE</a:t>
            </a:r>
            <a:r>
              <a:rPr lang="en-US" sz="2800" dirty="0"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en-US" sz="2800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Email or phone status reports to Leon (leon@loanhuntting.com)</a:t>
            </a:r>
          </a:p>
          <a:p>
            <a:endParaRPr lang="en-US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739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B3A12C-0989-D9A7-D2EF-4314C4E92F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707" y="6386514"/>
            <a:ext cx="10680193" cy="518797"/>
          </a:xfrm>
        </p:spPr>
        <p:txBody>
          <a:bodyPr/>
          <a:lstStyle/>
          <a:p>
            <a:r>
              <a:rPr lang="en-US" dirty="0"/>
              <a:t>© 2023 </a:t>
            </a:r>
            <a:r>
              <a:rPr lang="en-US" dirty="0" err="1"/>
              <a:t>CatalystsCA</a:t>
            </a:r>
            <a:r>
              <a:rPr lang="en-US" dirty="0"/>
              <a:t> | POB 1703, Mill Valley, CA 94942 | </a:t>
            </a:r>
            <a:r>
              <a:rPr lang="en-US" dirty="0" err="1"/>
              <a:t>tel</a:t>
            </a:r>
            <a:r>
              <a:rPr lang="en-US" dirty="0"/>
              <a:t>: 415-686-4375.  All Rights Reserved. 
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75042A-D4B9-6B4F-3294-029BE154FF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15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66563B-0D72-7C8C-ECFA-F30CC48FB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287" y="233797"/>
            <a:ext cx="3010175" cy="96325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D5384AB-92F1-0709-DCA8-3B0FE6A8238F}"/>
              </a:ext>
            </a:extLst>
          </p:cNvPr>
          <p:cNvSpPr txBox="1">
            <a:spLocks/>
          </p:cNvSpPr>
          <p:nvPr/>
        </p:nvSpPr>
        <p:spPr>
          <a:xfrm>
            <a:off x="3409950" y="600501"/>
            <a:ext cx="8390976" cy="6279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H</a:t>
            </a:r>
            <a:r>
              <a:rPr 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ow to Build Your Team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8EB918-ECFD-367B-9E69-99F2B3A877ED}"/>
              </a:ext>
            </a:extLst>
          </p:cNvPr>
          <p:cNvSpPr txBox="1"/>
          <p:nvPr/>
        </p:nvSpPr>
        <p:spPr>
          <a:xfrm>
            <a:off x="1290918" y="1372313"/>
            <a:ext cx="9846982" cy="49078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Team Size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:  Minimum: 5    Maximum: Standing-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roo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only!</a:t>
            </a:r>
          </a:p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Team Characteristics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: Mix of gender, ethnicity, age, political affiliations, cities</a:t>
            </a:r>
          </a:p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Sources to Recruit Team Members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457200" marR="0" lvl="1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City Councils and Boards of Supervisors, friends &amp; neighbors</a:t>
            </a:r>
          </a:p>
          <a:p>
            <a:pPr marL="457200" marR="0" lvl="1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Neighborhood Association/ Homeowner Association/ Ad hoc active groups</a:t>
            </a:r>
          </a:p>
          <a:p>
            <a:pPr marL="457200" marR="0" lvl="1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Local Dem, GOP, Young Dems/GOP, Common Sense or other parties</a:t>
            </a:r>
          </a:p>
          <a:p>
            <a:pPr marL="457200" marR="0" lvl="1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Rotary, Business Clubs, etc.</a:t>
            </a:r>
          </a:p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Strategies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:  Call or email with an intro to Lobby Day and your TL role </a:t>
            </a:r>
          </a:p>
          <a:p>
            <a:pPr marL="800100" lvl="1" indent="-342900">
              <a:lnSpc>
                <a:spcPct val="17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ollow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-up w/ a TY email w/schedule, time, benefits, etc. (Catalysts template)</a:t>
            </a:r>
          </a:p>
          <a:p>
            <a:pPr marL="800100" lvl="1" indent="-342900">
              <a:lnSpc>
                <a:spcPct val="170000"/>
              </a:lnSpc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”Join me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!” to make a difference!  </a:t>
            </a:r>
          </a:p>
          <a:p>
            <a:pPr marL="800100" lvl="1" indent="-342900">
              <a:lnSpc>
                <a:spcPct val="17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Use the online registration form at CatalystsCA.org—</a:t>
            </a:r>
            <a:r>
              <a:rPr lang="en-US" sz="20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Let’s do it now!</a:t>
            </a:r>
          </a:p>
        </p:txBody>
      </p:sp>
    </p:spTree>
    <p:extLst>
      <p:ext uri="{BB962C8B-B14F-4D97-AF65-F5344CB8AC3E}">
        <p14:creationId xmlns:p14="http://schemas.microsoft.com/office/powerpoint/2010/main" val="764150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95098" y="6492875"/>
            <a:ext cx="11488615" cy="365125"/>
          </a:xfrm>
        </p:spPr>
        <p:txBody>
          <a:bodyPr/>
          <a:lstStyle/>
          <a:p>
            <a:r>
              <a:rPr lang="en-US" sz="1050" dirty="0"/>
              <a:t>© 2023 CatalystsCA | POB 1703, Mill Valley, CA 94942 | </a:t>
            </a:r>
            <a:r>
              <a:rPr lang="en-US" sz="1050" dirty="0" err="1"/>
              <a:t>tel</a:t>
            </a:r>
            <a:r>
              <a:rPr lang="en-US" sz="1050" dirty="0"/>
              <a:t>: 415-686-4375.  All Rights Reserved. </a:t>
            </a:r>
            <a:r>
              <a:rPr lang="en-US" dirty="0"/>
              <a:t>
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16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450" y="694063"/>
            <a:ext cx="7209064" cy="484742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en-US" sz="4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en-US" sz="4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en-US" sz="44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boto Black" panose="02000000000000000000" pitchFamily="2" charset="0"/>
                <a:ea typeface="Roboto Black" panose="02000000000000000000" pitchFamily="2" charset="0"/>
              </a:rPr>
            </a:b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 Wrap-up</a:t>
            </a:r>
            <a:endParaRPr lang="en-US" b="1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highlight>
                <a:srgbClr val="FFFF00"/>
              </a:highlight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D099D3-AE00-3384-5BE9-886C212CF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009" y="254349"/>
            <a:ext cx="3010175" cy="963256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 txBox="1">
            <a:spLocks/>
          </p:cNvSpPr>
          <p:nvPr/>
        </p:nvSpPr>
        <p:spPr>
          <a:xfrm>
            <a:off x="3135086" y="631096"/>
            <a:ext cx="7082971" cy="53243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defRPr/>
            </a:pPr>
            <a:b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00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kumimoji="0" lang="en-US" sz="40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764E74-3731-FDDE-936A-1524367E30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5086" y="2433284"/>
            <a:ext cx="5714495" cy="285055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1215500-B137-15BA-6E33-664F15E8D700}"/>
              </a:ext>
            </a:extLst>
          </p:cNvPr>
          <p:cNvSpPr txBox="1"/>
          <p:nvPr/>
        </p:nvSpPr>
        <p:spPr>
          <a:xfrm>
            <a:off x="676125" y="1382934"/>
            <a:ext cx="1081249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We’re all in this together….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7345505-B95A-1D29-292B-503FB9001609}"/>
              </a:ext>
            </a:extLst>
          </p:cNvPr>
          <p:cNvSpPr txBox="1"/>
          <p:nvPr/>
        </p:nvSpPr>
        <p:spPr>
          <a:xfrm>
            <a:off x="1692979" y="5655916"/>
            <a:ext cx="9116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“It’s not the mountain we conquer, but ourselves.”  Sir Edmund Hillary</a:t>
            </a:r>
          </a:p>
        </p:txBody>
      </p:sp>
    </p:spTree>
    <p:extLst>
      <p:ext uri="{BB962C8B-B14F-4D97-AF65-F5344CB8AC3E}">
        <p14:creationId xmlns:p14="http://schemas.microsoft.com/office/powerpoint/2010/main" val="3927902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8798" y="1717345"/>
            <a:ext cx="4920191" cy="375112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3200" b="1" kern="1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Hats Off</a:t>
            </a:r>
            <a:br>
              <a:rPr lang="en-US" sz="3200" b="1" kern="1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kern="1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In-District Lobby Day Planning Team </a:t>
            </a:r>
            <a:br>
              <a:rPr lang="en-US" sz="2200" b="1" kern="1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2200" b="1" kern="1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Leon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Huntting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Coordinator</a:t>
            </a:r>
            <a:b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Linda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Harmeson</a:t>
            </a:r>
            <a:b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Kathy Indermill</a:t>
            </a:r>
            <a:b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Susan Kirsch</a:t>
            </a:r>
            <a:b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700" b="1" kern="1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the TEAM LEADERS</a:t>
            </a:r>
            <a:br>
              <a:rPr lang="en-US" sz="2700" b="1" kern="1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2700" b="1" kern="1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700" b="1" kern="1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the PARTICIPANTS</a:t>
            </a:r>
            <a:endParaRPr lang="en-US" sz="4400" b="1" kern="12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4BF3A9F-D642-1AC6-E5AC-950E532A67A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411094" y="6356348"/>
            <a:ext cx="577559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© 2023 </a:t>
            </a:r>
            <a:r>
              <a:rPr lang="en-US" sz="1100" kern="1200" dirty="0" err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CatalystsCA</a:t>
            </a:r>
            <a:r>
              <a:rPr lang="en-US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| POB 1703, Mill Valley, CA 94942 | </a:t>
            </a:r>
            <a:r>
              <a:rPr lang="en-US" sz="1100" kern="1200" dirty="0" err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tel</a:t>
            </a:r>
            <a:r>
              <a:rPr lang="en-US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: 415-686-4375.  All Rights Reserved. 
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11288110" y="6173787"/>
            <a:ext cx="444062" cy="365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>
                    <a:tint val="75000"/>
                  </a:schemeClr>
                </a:solidFill>
              </a:rPr>
              <a:t>2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 txBox="1">
            <a:spLocks/>
          </p:cNvSpPr>
          <p:nvPr/>
        </p:nvSpPr>
        <p:spPr>
          <a:xfrm>
            <a:off x="3600451" y="871870"/>
            <a:ext cx="6980464" cy="31795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="1">
              <a:solidFill>
                <a:prstClr val="black">
                  <a:lumMod val="75000"/>
                  <a:lumOff val="25000"/>
                </a:prst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25BB23C-E73A-5928-B922-4166E2A21C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9A8339E-FD93-6523-4A63-8599A6C1B5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009" y="254349"/>
            <a:ext cx="3010175" cy="96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738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063DB5-D461-FFD5-38AD-28D3A99CD3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4009" y="6309677"/>
            <a:ext cx="10680193" cy="518797"/>
          </a:xfrm>
        </p:spPr>
        <p:txBody>
          <a:bodyPr/>
          <a:lstStyle/>
          <a:p>
            <a:r>
              <a:rPr lang="en-US" sz="1100" dirty="0"/>
              <a:t>© 2023 </a:t>
            </a:r>
            <a:r>
              <a:rPr lang="en-US" sz="1100" dirty="0" err="1"/>
              <a:t>CatalystsCA</a:t>
            </a:r>
            <a:r>
              <a:rPr lang="en-US" sz="1100" dirty="0"/>
              <a:t> | POB 1703, Mill Valley, CA 94942 | </a:t>
            </a:r>
            <a:r>
              <a:rPr lang="en-US" sz="1100" dirty="0" err="1"/>
              <a:t>tel</a:t>
            </a:r>
            <a:r>
              <a:rPr lang="en-US" sz="1100" dirty="0"/>
              <a:t>: 415-686-4375.  All Rights Reserved. </a:t>
            </a:r>
            <a:endParaRPr lang="en-US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2A64A5-1460-29CC-96D9-2B1B6B67BE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E9190F-0932-8B7A-0AAD-6435FA27D2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009" y="254349"/>
            <a:ext cx="3010175" cy="96325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AE410A7-51B0-769F-CCC2-12DFB167C9FD}"/>
              </a:ext>
            </a:extLst>
          </p:cNvPr>
          <p:cNvSpPr txBox="1">
            <a:spLocks/>
          </p:cNvSpPr>
          <p:nvPr/>
        </p:nvSpPr>
        <p:spPr>
          <a:xfrm>
            <a:off x="3600450" y="288924"/>
            <a:ext cx="7928161" cy="90089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Team Leaders &amp; Legislators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A4A9FFE4-F97D-2136-BC5F-D795675216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887139"/>
              </p:ext>
            </p:extLst>
          </p:nvPr>
        </p:nvGraphicFramePr>
        <p:xfrm>
          <a:off x="554009" y="1402446"/>
          <a:ext cx="10974603" cy="472819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77184">
                  <a:extLst>
                    <a:ext uri="{9D8B030D-6E8A-4147-A177-3AD203B41FA5}">
                      <a16:colId xmlns:a16="http://schemas.microsoft.com/office/drawing/2014/main" val="4223091000"/>
                    </a:ext>
                  </a:extLst>
                </a:gridCol>
                <a:gridCol w="2886232">
                  <a:extLst>
                    <a:ext uri="{9D8B030D-6E8A-4147-A177-3AD203B41FA5}">
                      <a16:colId xmlns:a16="http://schemas.microsoft.com/office/drawing/2014/main" val="1404338360"/>
                    </a:ext>
                  </a:extLst>
                </a:gridCol>
                <a:gridCol w="1614051">
                  <a:extLst>
                    <a:ext uri="{9D8B030D-6E8A-4147-A177-3AD203B41FA5}">
                      <a16:colId xmlns:a16="http://schemas.microsoft.com/office/drawing/2014/main" val="110915787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624877465"/>
                    </a:ext>
                  </a:extLst>
                </a:gridCol>
                <a:gridCol w="2277936">
                  <a:extLst>
                    <a:ext uri="{9D8B030D-6E8A-4147-A177-3AD203B41FA5}">
                      <a16:colId xmlns:a16="http://schemas.microsoft.com/office/drawing/2014/main" val="1594351493"/>
                    </a:ext>
                  </a:extLst>
                </a:gridCol>
              </a:tblGrid>
              <a:tr h="36955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Team Leaders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Legislator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Assem</a:t>
                      </a:r>
                      <a:endParaRPr lang="en-US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Committee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51473"/>
                  </a:ext>
                </a:extLst>
              </a:tr>
              <a:tr h="369553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Michael Barnes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Buffy Wicks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A-14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HOU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146925"/>
                  </a:ext>
                </a:extLst>
              </a:tr>
              <a:tr h="369553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Dan Broach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Kelly </a:t>
                      </a:r>
                      <a:r>
                        <a:rPr lang="en-US" sz="2000" dirty="0" err="1">
                          <a:solidFill>
                            <a:sysClr val="windowText" lastClr="000000"/>
                          </a:solidFill>
                        </a:rPr>
                        <a:t>Seyarto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S-32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AUDIT/HOU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821566"/>
                  </a:ext>
                </a:extLst>
              </a:tr>
              <a:tr h="369553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John Eldon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Tasha Boerner-Horvath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AUDIT/LOC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860785"/>
                  </a:ext>
                </a:extLst>
              </a:tr>
              <a:tr h="369553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Lira </a:t>
                      </a:r>
                      <a:r>
                        <a:rPr lang="en-US" sz="2000" dirty="0" err="1">
                          <a:solidFill>
                            <a:sysClr val="windowText" lastClr="000000"/>
                          </a:solidFill>
                        </a:rPr>
                        <a:t>Filippini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Gail Pellerin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A-28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593823"/>
                  </a:ext>
                </a:extLst>
              </a:tr>
              <a:tr h="369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Lira </a:t>
                      </a:r>
                      <a:r>
                        <a:rPr lang="en-US" sz="2000" dirty="0" err="1">
                          <a:solidFill>
                            <a:sysClr val="windowText" lastClr="000000"/>
                          </a:solidFill>
                        </a:rPr>
                        <a:t>Filippini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Jim Wood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A-2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778757"/>
                  </a:ext>
                </a:extLst>
              </a:tr>
              <a:tr h="369553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Cynthia Gabaldon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Chris Holden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A-41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402712"/>
                  </a:ext>
                </a:extLst>
              </a:tr>
              <a:tr h="369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Cynthia Gabaldon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Susan Rubio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S-22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028014"/>
                  </a:ext>
                </a:extLst>
              </a:tr>
              <a:tr h="369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Cynthia Gabaldon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Anthony Portantino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S-25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039249"/>
                  </a:ext>
                </a:extLst>
              </a:tr>
              <a:tr h="369553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Keith Gurnee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John Laird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S-17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AUDIT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8041"/>
                  </a:ext>
                </a:extLst>
              </a:tr>
              <a:tr h="369553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Charles Head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Phil 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A-19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213397"/>
                  </a:ext>
                </a:extLst>
              </a:tr>
              <a:tr h="369553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Rick Johnson/</a:t>
                      </a:r>
                      <a:r>
                        <a:rPr lang="en-US" sz="2000" dirty="0" err="1">
                          <a:solidFill>
                            <a:sysClr val="windowText" lastClr="000000"/>
                          </a:solidFill>
                        </a:rPr>
                        <a:t>Tief</a:t>
                      </a:r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 Gibbs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Mike McGuire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S-2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HOU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810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802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063DB5-D461-FFD5-38AD-28D3A99CD3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5798" y="6339203"/>
            <a:ext cx="10680193" cy="518797"/>
          </a:xfrm>
        </p:spPr>
        <p:txBody>
          <a:bodyPr/>
          <a:lstStyle/>
          <a:p>
            <a:r>
              <a:rPr lang="en-US" sz="1100" dirty="0"/>
              <a:t>© 2023 </a:t>
            </a:r>
            <a:r>
              <a:rPr lang="en-US" sz="1100" dirty="0" err="1"/>
              <a:t>CatalystsCA</a:t>
            </a:r>
            <a:r>
              <a:rPr lang="en-US" sz="1100" dirty="0"/>
              <a:t> | POB 1703, Mill Valley, CA 94942 | </a:t>
            </a:r>
            <a:r>
              <a:rPr lang="en-US" sz="1100" dirty="0" err="1"/>
              <a:t>tel</a:t>
            </a:r>
            <a:r>
              <a:rPr lang="en-US" sz="1100" dirty="0"/>
              <a:t>: 415-686-4375.  All Rights Reserved.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2A64A5-1460-29CC-96D9-2B1B6B67BE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18974" y="6233476"/>
            <a:ext cx="434426" cy="365125"/>
          </a:xfrm>
        </p:spPr>
        <p:txBody>
          <a:bodyPr/>
          <a:lstStyle/>
          <a:p>
            <a:r>
              <a:rPr lang="en-US" dirty="0"/>
              <a:t>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E9190F-0932-8B7A-0AAD-6435FA27D2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76028" y="245338"/>
            <a:ext cx="3010175" cy="96325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AE410A7-51B0-769F-CCC2-12DFB167C9FD}"/>
              </a:ext>
            </a:extLst>
          </p:cNvPr>
          <p:cNvSpPr txBox="1">
            <a:spLocks/>
          </p:cNvSpPr>
          <p:nvPr/>
        </p:nvSpPr>
        <p:spPr>
          <a:xfrm>
            <a:off x="3600450" y="288924"/>
            <a:ext cx="8035737" cy="90089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Team Leaders &amp; Legislators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A4A9FFE4-F97D-2136-BC5F-D795675216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489813"/>
              </p:ext>
            </p:extLst>
          </p:nvPr>
        </p:nvGraphicFramePr>
        <p:xfrm>
          <a:off x="959085" y="1439305"/>
          <a:ext cx="10026906" cy="43778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58449">
                  <a:extLst>
                    <a:ext uri="{9D8B030D-6E8A-4147-A177-3AD203B41FA5}">
                      <a16:colId xmlns:a16="http://schemas.microsoft.com/office/drawing/2014/main" val="4223091000"/>
                    </a:ext>
                  </a:extLst>
                </a:gridCol>
                <a:gridCol w="2556039">
                  <a:extLst>
                    <a:ext uri="{9D8B030D-6E8A-4147-A177-3AD203B41FA5}">
                      <a16:colId xmlns:a16="http://schemas.microsoft.com/office/drawing/2014/main" val="1404338360"/>
                    </a:ext>
                  </a:extLst>
                </a:gridCol>
                <a:gridCol w="1278526">
                  <a:extLst>
                    <a:ext uri="{9D8B030D-6E8A-4147-A177-3AD203B41FA5}">
                      <a16:colId xmlns:a16="http://schemas.microsoft.com/office/drawing/2014/main" val="1109157878"/>
                    </a:ext>
                  </a:extLst>
                </a:gridCol>
                <a:gridCol w="1278526">
                  <a:extLst>
                    <a:ext uri="{9D8B030D-6E8A-4147-A177-3AD203B41FA5}">
                      <a16:colId xmlns:a16="http://schemas.microsoft.com/office/drawing/2014/main" val="1624877465"/>
                    </a:ext>
                  </a:extLst>
                </a:gridCol>
                <a:gridCol w="1955366">
                  <a:extLst>
                    <a:ext uri="{9D8B030D-6E8A-4147-A177-3AD203B41FA5}">
                      <a16:colId xmlns:a16="http://schemas.microsoft.com/office/drawing/2014/main" val="1594351493"/>
                    </a:ext>
                  </a:extLst>
                </a:gridCol>
              </a:tblGrid>
              <a:tr h="4851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Team Leaders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Legislator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Assem</a:t>
                      </a:r>
                      <a:endParaRPr lang="en-US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Committee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51473"/>
                  </a:ext>
                </a:extLst>
              </a:tr>
              <a:tr h="392901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Amy </a:t>
                      </a:r>
                      <a:r>
                        <a:rPr lang="en-US" sz="2000" dirty="0" err="1">
                          <a:solidFill>
                            <a:sysClr val="windowText" lastClr="000000"/>
                          </a:solidFill>
                        </a:rPr>
                        <a:t>Josefek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Ben Allen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S-24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146925"/>
                  </a:ext>
                </a:extLst>
              </a:tr>
              <a:tr h="392901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Amy Kalish/Stephanie Cho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Damon Connolly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A-12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821566"/>
                  </a:ext>
                </a:extLst>
              </a:tr>
              <a:tr h="392901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Art </a:t>
                      </a:r>
                      <a:r>
                        <a:rPr lang="en-US" sz="2000" dirty="0" err="1">
                          <a:solidFill>
                            <a:sysClr val="windowText" lastClr="000000"/>
                          </a:solidFill>
                        </a:rPr>
                        <a:t>Kiesel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Diane </a:t>
                      </a:r>
                      <a:r>
                        <a:rPr lang="en-US" sz="2000" dirty="0" err="1">
                          <a:solidFill>
                            <a:sysClr val="windowText" lastClr="000000"/>
                          </a:solidFill>
                        </a:rPr>
                        <a:t>Papan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A-21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520044"/>
                  </a:ext>
                </a:extLst>
              </a:tr>
              <a:tr h="50509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Linda </a:t>
                      </a:r>
                      <a:r>
                        <a:rPr lang="en-US" sz="2000" dirty="0" err="1">
                          <a:solidFill>
                            <a:sysClr val="windowText" lastClr="000000"/>
                          </a:solidFill>
                        </a:rPr>
                        <a:t>Koelling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Catherine </a:t>
                      </a:r>
                      <a:r>
                        <a:rPr lang="en-US" sz="2000" dirty="0" err="1">
                          <a:solidFill>
                            <a:sysClr val="windowText" lastClr="000000"/>
                          </a:solidFill>
                        </a:rPr>
                        <a:t>Blakespear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S-38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AUDIT/HOU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860785"/>
                  </a:ext>
                </a:extLst>
              </a:tr>
              <a:tr h="3929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Linda </a:t>
                      </a:r>
                      <a:r>
                        <a:rPr lang="en-US" sz="2000" dirty="0" err="1">
                          <a:solidFill>
                            <a:sysClr val="windowText" lastClr="000000"/>
                          </a:solidFill>
                        </a:rPr>
                        <a:t>Koelling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Kate Sanchez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A71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593823"/>
                  </a:ext>
                </a:extLst>
              </a:tr>
              <a:tr h="392901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Liz Lawler replacement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Dave Cortese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S-15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778757"/>
                  </a:ext>
                </a:extLst>
              </a:tr>
              <a:tr h="392901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Renee Lazear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Scott Wiener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S-11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HOU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402712"/>
                  </a:ext>
                </a:extLst>
              </a:tr>
              <a:tr h="50509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Shirley Lewandowski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Liz Ortega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A-20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028014"/>
                  </a:ext>
                </a:extLst>
              </a:tr>
              <a:tr h="50509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Tom </a:t>
                      </a:r>
                      <a:r>
                        <a:rPr lang="en-US" sz="2000" dirty="0" err="1">
                          <a:solidFill>
                            <a:sysClr val="windowText" lastClr="000000"/>
                          </a:solidFill>
                        </a:rPr>
                        <a:t>Weissmiller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Josh Becker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S-13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488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294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4BF3A9F-D642-1AC6-E5AC-950E532A67A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388100"/>
            <a:ext cx="11137900" cy="4699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100" dirty="0"/>
              <a:t>© 2023 </a:t>
            </a:r>
            <a:r>
              <a:rPr lang="en-US" sz="1100" dirty="0" err="1"/>
              <a:t>CatalystsCA</a:t>
            </a:r>
            <a:r>
              <a:rPr lang="en-US" sz="1100" dirty="0"/>
              <a:t> | POB 1703, Mill Valley, CA 94942 | </a:t>
            </a:r>
            <a:r>
              <a:rPr lang="en-US" sz="1100" dirty="0" err="1"/>
              <a:t>tel</a:t>
            </a:r>
            <a:r>
              <a:rPr lang="en-US" sz="1100" dirty="0"/>
              <a:t>: 415-686-4375.  All Rights Reserved. </a:t>
            </a:r>
            <a:r>
              <a:rPr lang="en-US" sz="1050" dirty="0"/>
              <a:t>
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4754" y="507283"/>
            <a:ext cx="6877119" cy="656250"/>
          </a:xfrm>
        </p:spPr>
        <p:txBody>
          <a:bodyPr>
            <a:noAutofit/>
          </a:bodyPr>
          <a:lstStyle/>
          <a:p>
            <a:pPr algn="ctr"/>
            <a:br>
              <a:rPr lang="en-US" sz="4400" b="1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boto Black" panose="02000000000000000000" pitchFamily="2" charset="0"/>
                <a:ea typeface="Roboto Black" panose="02000000000000000000" pitchFamily="2" charset="0"/>
              </a:rPr>
            </a:br>
            <a:endParaRPr lang="en-US" sz="440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99FEAF-3FAE-500D-9BF4-C88033B82AAB}"/>
              </a:ext>
            </a:extLst>
          </p:cNvPr>
          <p:cNvSpPr txBox="1"/>
          <p:nvPr/>
        </p:nvSpPr>
        <p:spPr>
          <a:xfrm>
            <a:off x="1470991" y="1417983"/>
            <a:ext cx="9895509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5:00</a:t>
            </a:r>
            <a:r>
              <a:rPr lang="en-US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	</a:t>
            </a: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Welcome – Susan Kirsch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	Team Leaders &amp; Participant Introductions (name, city, motivation)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	Benefits &amp; Expectations of Participation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5:15	What Team Leaders &amp; Participants Need to Know – Leon </a:t>
            </a:r>
            <a:r>
              <a:rPr lang="en-US" sz="2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Huntting</a:t>
            </a:r>
            <a:endParaRPr lang="en-US" sz="22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	Overview of In-district Lobby Day Schedule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	In-District 30-minute Meeting Format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	Team Roles: facilitator, timekeeper, notetaker, photographer 	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	Media: Press releases--schedule and content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	Catalysts Culture Reminders (handout)	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6:00	Q&amp;A and Wrap-Up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6:30	Adjourn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8D2BF35-1BA7-DDC5-E8AC-C48BA786318A}"/>
              </a:ext>
            </a:extLst>
          </p:cNvPr>
          <p:cNvGrpSpPr/>
          <p:nvPr/>
        </p:nvGrpSpPr>
        <p:grpSpPr>
          <a:xfrm>
            <a:off x="546182" y="179552"/>
            <a:ext cx="10139747" cy="983981"/>
            <a:chOff x="546182" y="179552"/>
            <a:chExt cx="10139747" cy="983981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12D099D3-AE00-3384-5BE9-886C212CF1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6182" y="179552"/>
              <a:ext cx="3010175" cy="983981"/>
            </a:xfrm>
            <a:prstGeom prst="rect">
              <a:avLst/>
            </a:prstGeom>
          </p:spPr>
        </p:pic>
        <p:sp>
          <p:nvSpPr>
            <p:cNvPr id="7" name="Title 1">
              <a:extLst>
                <a:ext uri="{FF2B5EF4-FFF2-40B4-BE49-F238E27FC236}">
                  <a16:creationId xmlns:a16="http://schemas.microsoft.com/office/drawing/2014/main" id="{D4574F2E-EF64-3E2A-BE56-0B15C0E65177}"/>
                </a:ext>
              </a:extLst>
            </p:cNvPr>
            <p:cNvSpPr txBox="1">
              <a:spLocks/>
            </p:cNvSpPr>
            <p:nvPr/>
          </p:nvSpPr>
          <p:spPr>
            <a:xfrm>
              <a:off x="3135086" y="631096"/>
              <a:ext cx="7550843" cy="532437"/>
            </a:xfrm>
            <a:prstGeom prst="rect">
              <a:avLst/>
            </a:prstGeom>
          </p:spPr>
          <p:txBody>
            <a:bodyPr vert="horz" lIns="91440" tIns="45720" rIns="91440" bIns="45720" rtlCol="0" anchor="b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Agenda</a:t>
              </a:r>
              <a:endPara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85217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4BF3A9F-D642-1AC6-E5AC-950E532A67A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388100"/>
            <a:ext cx="11137900" cy="4699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100" dirty="0"/>
              <a:t>© 2023 CatalystsCA | POB 1703, Mill Valley, CA 94942 | </a:t>
            </a:r>
            <a:r>
              <a:rPr lang="en-US" sz="1100" dirty="0" err="1"/>
              <a:t>tel</a:t>
            </a:r>
            <a:r>
              <a:rPr lang="en-US" sz="1100" dirty="0"/>
              <a:t>: 415-686-4375.  All Rights Reserved. </a:t>
            </a:r>
            <a:r>
              <a:rPr lang="en-US" sz="1050" dirty="0"/>
              <a:t>
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3158" y="507283"/>
            <a:ext cx="7268716" cy="1125574"/>
          </a:xfrm>
        </p:spPr>
        <p:txBody>
          <a:bodyPr>
            <a:noAutofit/>
          </a:bodyPr>
          <a:lstStyle/>
          <a:p>
            <a:pPr algn="ctr"/>
            <a:br>
              <a:rPr lang="en-US" sz="4400" b="1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boto Black" panose="02000000000000000000" pitchFamily="2" charset="0"/>
                <a:ea typeface="Roboto Black" panose="02000000000000000000" pitchFamily="2" charset="0"/>
              </a:rPr>
            </a:br>
            <a:endParaRPr lang="en-US" sz="440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D099D3-AE00-3384-5BE9-886C212CF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009" y="254349"/>
            <a:ext cx="3010175" cy="9632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99FEAF-3FAE-500D-9BF4-C88033B82AAB}"/>
              </a:ext>
            </a:extLst>
          </p:cNvPr>
          <p:cNvSpPr txBox="1"/>
          <p:nvPr/>
        </p:nvSpPr>
        <p:spPr>
          <a:xfrm>
            <a:off x="1123190" y="1336875"/>
            <a:ext cx="9945619" cy="43550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457200"/>
            <a:endParaRPr lang="en-US" sz="1400" dirty="0">
              <a:solidFill>
                <a:srgbClr val="FF0000"/>
              </a:solidFill>
              <a:effectLst/>
              <a:latin typeface="tahoma" panose="020B0604030504040204" pitchFamily="34" charset="0"/>
            </a:endParaRPr>
          </a:p>
          <a:p>
            <a:pPr indent="-457200" algn="ctr"/>
            <a:r>
              <a:rPr lang="en-US" sz="2800" dirty="0">
                <a:solidFill>
                  <a:srgbClr val="C00000"/>
                </a:solidFill>
                <a:effectLst/>
                <a:latin typeface="tahoma" panose="020B0604030504040204" pitchFamily="34" charset="0"/>
              </a:rPr>
              <a:t>In-District Lobby Day is an opportunity to. . .</a:t>
            </a:r>
          </a:p>
          <a:p>
            <a:pPr indent="-457200"/>
            <a:endParaRPr lang="en-US" sz="2800" dirty="0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</a:rPr>
              <a:t>Influence state housing policy by using your knowledge and skills to inspire colleagues to join your team.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</a:rPr>
              <a:t>Strengthen your relationship and influence with elected state legislators.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</a:rPr>
              <a:t>Increase the visibility and stature of you, your team, and Catalysts.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</a:rPr>
              <a:t>Make a difference!</a:t>
            </a:r>
          </a:p>
          <a:p>
            <a:pPr lvl="1" algn="ctr"/>
            <a:r>
              <a:rPr lang="en-US" sz="2800" i="1" dirty="0">
                <a:solidFill>
                  <a:srgbClr val="C00000"/>
                </a:solidFill>
                <a:latin typeface="tahoma" panose="020B0604030504040204" pitchFamily="34" charset="0"/>
              </a:rPr>
              <a:t>Make your voice heard! </a:t>
            </a:r>
            <a:endParaRPr lang="en-US" sz="2400" dirty="0">
              <a:solidFill>
                <a:srgbClr val="C00000"/>
              </a:solidFill>
              <a:latin typeface="tahoma" panose="020B060403050404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 txBox="1">
            <a:spLocks/>
          </p:cNvSpPr>
          <p:nvPr/>
        </p:nvSpPr>
        <p:spPr>
          <a:xfrm>
            <a:off x="3600450" y="694063"/>
            <a:ext cx="7766049" cy="49575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Benefits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of In-District Lobby Day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25BB23C-E73A-5928-B922-4166E2A21C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945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2D099D3-AE00-3384-5BE9-886C212CF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92144"/>
            <a:ext cx="2978170" cy="963256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4BF3A9F-D642-1AC6-E5AC-950E532A67A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388100"/>
            <a:ext cx="12192000" cy="469900"/>
          </a:xfrm>
          <a:prstGeom prst="rect">
            <a:avLst/>
          </a:prstGeom>
        </p:spPr>
        <p:txBody>
          <a:bodyPr/>
          <a:lstStyle/>
          <a:p>
            <a:r>
              <a:rPr lang="en-US" sz="1100" dirty="0"/>
              <a:t>© 2023 CatalystsCA | POB 1703, Mill Valley, CA 94942 | </a:t>
            </a:r>
            <a:r>
              <a:rPr lang="en-US" sz="1100" dirty="0" err="1"/>
              <a:t>tel</a:t>
            </a:r>
            <a:r>
              <a:rPr lang="en-US" sz="1100" dirty="0"/>
              <a:t>: 415-686-4375.  All Rights Reserved. </a:t>
            </a:r>
            <a:r>
              <a:rPr lang="en-US" sz="1050" dirty="0"/>
              <a:t>
</a:t>
            </a:r>
          </a:p>
          <a:p>
            <a:pPr algn="ctr"/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3549670" y="192144"/>
            <a:ext cx="76161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</a:pPr>
            <a:r>
              <a:rPr lang="en-US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Lobby Day Campaign Schedule Overview</a:t>
            </a:r>
            <a:endParaRPr lang="en-US" sz="32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 txBox="1">
            <a:spLocks/>
          </p:cNvSpPr>
          <p:nvPr/>
        </p:nvSpPr>
        <p:spPr>
          <a:xfrm>
            <a:off x="798322" y="649337"/>
            <a:ext cx="7844010" cy="49575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b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3200" b="1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F888C40D-A431-5843-DC91-5C4315AE75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054072"/>
              </p:ext>
            </p:extLst>
          </p:nvPr>
        </p:nvGraphicFramePr>
        <p:xfrm>
          <a:off x="1578864" y="1612593"/>
          <a:ext cx="9034272" cy="41645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53110">
                  <a:extLst>
                    <a:ext uri="{9D8B030D-6E8A-4147-A177-3AD203B41FA5}">
                      <a16:colId xmlns:a16="http://schemas.microsoft.com/office/drawing/2014/main" val="2131556948"/>
                    </a:ext>
                  </a:extLst>
                </a:gridCol>
                <a:gridCol w="1107504">
                  <a:extLst>
                    <a:ext uri="{9D8B030D-6E8A-4147-A177-3AD203B41FA5}">
                      <a16:colId xmlns:a16="http://schemas.microsoft.com/office/drawing/2014/main" val="2505657650"/>
                    </a:ext>
                  </a:extLst>
                </a:gridCol>
                <a:gridCol w="6173658">
                  <a:extLst>
                    <a:ext uri="{9D8B030D-6E8A-4147-A177-3AD203B41FA5}">
                      <a16:colId xmlns:a16="http://schemas.microsoft.com/office/drawing/2014/main" val="852326743"/>
                    </a:ext>
                  </a:extLst>
                </a:gridCol>
              </a:tblGrid>
              <a:tr h="4662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Event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45692"/>
                  </a:ext>
                </a:extLst>
              </a:tr>
              <a:tr h="46628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2000" b="1" dirty="0"/>
                        <a:t>Th, Sept 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2000" dirty="0"/>
                        <a:t>5-6:30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538" indent="0">
                        <a:spcBef>
                          <a:spcPts val="600"/>
                        </a:spcBef>
                      </a:pPr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Team Leader Orientation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212577"/>
                  </a:ext>
                </a:extLst>
              </a:tr>
              <a:tr h="90062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3413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Recruit your team of co-constituents (5+)</a:t>
                      </a:r>
                    </a:p>
                    <a:p>
                      <a:pPr marL="633413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Call the scheduler to set meeting date (Oct 16-20)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961482"/>
                  </a:ext>
                </a:extLst>
              </a:tr>
              <a:tr h="46628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2000" b="1" dirty="0"/>
                        <a:t>Th, Sept 28</a:t>
                      </a:r>
                    </a:p>
                  </a:txBody>
                  <a:tcPr>
                    <a:solidFill>
                      <a:srgbClr val="FFDE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2000" dirty="0"/>
                        <a:t>5-6:30</a:t>
                      </a:r>
                    </a:p>
                  </a:txBody>
                  <a:tcPr>
                    <a:solidFill>
                      <a:srgbClr val="FFDE75"/>
                    </a:solidFill>
                  </a:tcPr>
                </a:tc>
                <a:tc>
                  <a:txBody>
                    <a:bodyPr/>
                    <a:lstStyle/>
                    <a:p>
                      <a:pPr marL="109538" indent="0">
                        <a:spcBef>
                          <a:spcPts val="600"/>
                        </a:spcBef>
                      </a:pPr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Team Leader &amp; Participant Orientation</a:t>
                      </a:r>
                    </a:p>
                  </a:txBody>
                  <a:tcPr>
                    <a:solidFill>
                      <a:srgbClr val="FFDE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050634"/>
                  </a:ext>
                </a:extLst>
              </a:tr>
              <a:tr h="46628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en-US" sz="2000" b="1" dirty="0"/>
                    </a:p>
                  </a:txBody>
                  <a:tcPr>
                    <a:solidFill>
                      <a:srgbClr val="FFDE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en-US" sz="2000" dirty="0"/>
                    </a:p>
                  </a:txBody>
                  <a:tcPr>
                    <a:solidFill>
                      <a:srgbClr val="FFDE75"/>
                    </a:solidFill>
                  </a:tcPr>
                </a:tc>
                <a:tc>
                  <a:txBody>
                    <a:bodyPr/>
                    <a:lstStyle/>
                    <a:p>
                      <a:pPr marL="633413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/>
                        <a:t>Roles, Message, Ask, Outcomes, Media</a:t>
                      </a:r>
                    </a:p>
                  </a:txBody>
                  <a:tcPr>
                    <a:solidFill>
                      <a:srgbClr val="FFDE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374352"/>
                  </a:ext>
                </a:extLst>
              </a:tr>
              <a:tr h="46628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2000" b="1" dirty="0"/>
                        <a:t>Th, Oct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5-6:30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indent="0">
                        <a:spcBef>
                          <a:spcPts val="600"/>
                        </a:spcBef>
                      </a:pPr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Team Leader/Participant Q&amp;A </a:t>
                      </a:r>
                      <a:r>
                        <a:rPr lang="en-US" sz="2000" dirty="0"/>
                        <a:t>(optional)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837034"/>
                  </a:ext>
                </a:extLst>
              </a:tr>
              <a:tr h="46628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2000" b="1" dirty="0"/>
                        <a:t>M-F, Oct 16-20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indent="0">
                        <a:spcBef>
                          <a:spcPts val="600"/>
                        </a:spcBef>
                      </a:pPr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In-district Meetings with Legislators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793933"/>
                  </a:ext>
                </a:extLst>
              </a:tr>
              <a:tr h="46628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2000" b="1" dirty="0"/>
                        <a:t>Th, Oct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5-6:30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indent="0">
                        <a:spcBef>
                          <a:spcPts val="600"/>
                        </a:spcBef>
                      </a:pPr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Evaluation, Highlights &amp; Lessons 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(All)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628590"/>
                  </a:ext>
                </a:extLst>
              </a:tr>
            </a:tbl>
          </a:graphicData>
        </a:graphic>
      </p:graphicFrame>
      <p:sp>
        <p:nvSpPr>
          <p:cNvPr id="3" name="Slide Number Placeholder 8">
            <a:extLst>
              <a:ext uri="{FF2B5EF4-FFF2-40B4-BE49-F238E27FC236}">
                <a16:creationId xmlns:a16="http://schemas.microsoft.com/office/drawing/2014/main" id="{18911B8F-D4EE-5420-C4C1-8ED6F7E84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6500" y="6203952"/>
            <a:ext cx="434426" cy="365125"/>
          </a:xfrm>
        </p:spPr>
        <p:txBody>
          <a:bodyPr/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296161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4BF3A9F-D642-1AC6-E5AC-950E532A67A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388100"/>
            <a:ext cx="11410682" cy="4699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100" dirty="0"/>
              <a:t>© 2023 CatalystsCA | POB 1703, Mill Valley, CA 94942 | </a:t>
            </a:r>
            <a:r>
              <a:rPr lang="en-US" sz="1100" dirty="0" err="1"/>
              <a:t>tel</a:t>
            </a:r>
            <a:r>
              <a:rPr lang="en-US" sz="1100" dirty="0"/>
              <a:t>: 415-686-4375.  All Rights Reserved. </a:t>
            </a:r>
            <a:r>
              <a:rPr lang="en-US" sz="1050" dirty="0"/>
              <a:t>
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D099D3-AE00-3384-5BE9-886C212CF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009" y="254349"/>
            <a:ext cx="3010175" cy="96325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 txBox="1">
            <a:spLocks/>
          </p:cNvSpPr>
          <p:nvPr/>
        </p:nvSpPr>
        <p:spPr>
          <a:xfrm>
            <a:off x="3765178" y="600501"/>
            <a:ext cx="7338549" cy="6279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Overview of Lobby Day Meeting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8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25BB23C-E73A-5928-B922-4166E2A21C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EDCC9E8E-A919-87D8-938A-808DD9326B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989659"/>
              </p:ext>
            </p:extLst>
          </p:nvPr>
        </p:nvGraphicFramePr>
        <p:xfrm>
          <a:off x="645459" y="1430317"/>
          <a:ext cx="10925219" cy="4852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806">
                  <a:extLst>
                    <a:ext uri="{9D8B030D-6E8A-4147-A177-3AD203B41FA5}">
                      <a16:colId xmlns:a16="http://schemas.microsoft.com/office/drawing/2014/main" val="3226711525"/>
                    </a:ext>
                  </a:extLst>
                </a:gridCol>
                <a:gridCol w="3555575">
                  <a:extLst>
                    <a:ext uri="{9D8B030D-6E8A-4147-A177-3AD203B41FA5}">
                      <a16:colId xmlns:a16="http://schemas.microsoft.com/office/drawing/2014/main" val="2473728807"/>
                    </a:ext>
                  </a:extLst>
                </a:gridCol>
                <a:gridCol w="6214838">
                  <a:extLst>
                    <a:ext uri="{9D8B030D-6E8A-4147-A177-3AD203B41FA5}">
                      <a16:colId xmlns:a16="http://schemas.microsoft.com/office/drawing/2014/main" val="1909324758"/>
                    </a:ext>
                  </a:extLst>
                </a:gridCol>
              </a:tblGrid>
              <a:tr h="46417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Time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Activity (est. 30-minute meeting)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077189"/>
                  </a:ext>
                </a:extLst>
              </a:tr>
              <a:tr h="693277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2000" dirty="0"/>
                        <a:t>15 min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i="0" dirty="0"/>
                        <a:t>PRE-MEETING</a:t>
                      </a:r>
                      <a:r>
                        <a:rPr lang="en-US" sz="2000" i="0" dirty="0"/>
                        <a:t>:  Gather outside legislator’s office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i="0" dirty="0"/>
                        <a:t>Updates, review plans, roles, goals, Catalysts buttons, visualize success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099193"/>
                  </a:ext>
                </a:extLst>
              </a:tr>
              <a:tr h="1642638">
                <a:tc>
                  <a:txBody>
                    <a:bodyPr/>
                    <a:lstStyle/>
                    <a:p>
                      <a:pPr marL="347663" indent="-347663" algn="ctr"/>
                      <a:r>
                        <a:rPr lang="en-US" sz="2000" dirty="0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0" dirty="0"/>
                        <a:t>Welcome, Get Seated, Intros</a:t>
                      </a:r>
                    </a:p>
                    <a:p>
                      <a:endParaRPr lang="en-US" sz="2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i="0" dirty="0"/>
                        <a:t>Introductions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i="0" dirty="0"/>
                        <a:t>Team &amp; roles (leader, note-taker, photographer, timekeeper)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i="0" dirty="0"/>
                        <a:t>Confirm est. of 30 minutes, distribute flyer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i="0" dirty="0"/>
                        <a:t>Q&amp;A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185457"/>
                  </a:ext>
                </a:extLst>
              </a:tr>
              <a:tr h="994702">
                <a:tc>
                  <a:txBody>
                    <a:bodyPr/>
                    <a:lstStyle/>
                    <a:p>
                      <a:pPr marL="347663" indent="-347663" algn="ctr"/>
                      <a:r>
                        <a:rPr lang="en-US" sz="2000" dirty="0"/>
                        <a:t>20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0" dirty="0"/>
                        <a:t>Local constituent issues (5 min)</a:t>
                      </a:r>
                    </a:p>
                    <a:p>
                      <a:endParaRPr lang="en-US" sz="100" i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0" dirty="0"/>
                        <a:t>Statewide housing issues: </a:t>
                      </a:r>
                      <a:r>
                        <a:rPr lang="en-US" sz="2000" i="0" dirty="0" err="1"/>
                        <a:t>DoF</a:t>
                      </a:r>
                      <a:r>
                        <a:rPr lang="en-US" sz="2000" i="0" dirty="0"/>
                        <a:t>, HCD, RHNA (15 min.)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Refer to flyer for talking points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Pre-arrange speakers (1-3 minutes per person)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198756"/>
                  </a:ext>
                </a:extLst>
              </a:tr>
              <a:tr h="561257">
                <a:tc>
                  <a:txBody>
                    <a:bodyPr/>
                    <a:lstStyle/>
                    <a:p>
                      <a:pPr marL="347663" indent="-347663" algn="ctr"/>
                      <a:r>
                        <a:rPr lang="en-US" sz="2000" dirty="0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0" dirty="0"/>
                        <a:t>Q&amp;A, Next Steps, TY, Good-byes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0" dirty="0"/>
                        <a:t>Take a picture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584418"/>
                  </a:ext>
                </a:extLst>
              </a:tr>
              <a:tr h="462299">
                <a:tc>
                  <a:txBody>
                    <a:bodyPr/>
                    <a:lstStyle/>
                    <a:p>
                      <a:pPr marL="347663" indent="-347663" algn="ctr"/>
                      <a:r>
                        <a:rPr lang="en-US" sz="2000" dirty="0"/>
                        <a:t>10 min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i="0" dirty="0"/>
                        <a:t>POST-MEETING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i="0" dirty="0"/>
                        <a:t>Debrief and take a 30-60 second video of group comments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740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084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11488615" cy="365125"/>
          </a:xfrm>
        </p:spPr>
        <p:txBody>
          <a:bodyPr/>
          <a:lstStyle/>
          <a:p>
            <a:r>
              <a:rPr lang="en-US" sz="1000" dirty="0"/>
              <a:t>© 2023 CatalystsCA | POB 1703, Mill Valley, CA 94942 | </a:t>
            </a:r>
            <a:r>
              <a:rPr lang="en-US" sz="1000" dirty="0" err="1"/>
              <a:t>tel</a:t>
            </a:r>
            <a:r>
              <a:rPr lang="en-US" sz="1000" dirty="0"/>
              <a:t>: 415-686-4375.  All Rights Reserved. </a:t>
            </a:r>
            <a:r>
              <a:rPr lang="en-US" dirty="0"/>
              <a:t>
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271402" y="6258521"/>
            <a:ext cx="434426" cy="365125"/>
          </a:xfrm>
        </p:spPr>
        <p:txBody>
          <a:bodyPr/>
          <a:lstStyle/>
          <a:p>
            <a:r>
              <a:rPr lang="en-US" dirty="0"/>
              <a:t>9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450" y="694063"/>
            <a:ext cx="7209064" cy="484742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en-US" sz="4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en-US" sz="4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en-US" sz="44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boto Black" panose="02000000000000000000" pitchFamily="2" charset="0"/>
                <a:ea typeface="Roboto Black" panose="02000000000000000000" pitchFamily="2" charset="0"/>
              </a:rPr>
            </a:br>
            <a:endParaRPr lang="en-US" b="1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highlight>
                <a:srgbClr val="FFFF00"/>
              </a:highlight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D099D3-AE00-3384-5BE9-886C212CF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009" y="254349"/>
            <a:ext cx="3010175" cy="963256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D4574F2E-EF64-3E2A-BE56-0B15C0E65177}"/>
              </a:ext>
            </a:extLst>
          </p:cNvPr>
          <p:cNvSpPr txBox="1">
            <a:spLocks/>
          </p:cNvSpPr>
          <p:nvPr/>
        </p:nvSpPr>
        <p:spPr>
          <a:xfrm>
            <a:off x="3135086" y="631096"/>
            <a:ext cx="7082971" cy="53243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defRPr/>
            </a:pPr>
            <a:b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00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kumimoji="0" lang="en-US" sz="40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1994D8-A57E-58D2-DB47-DF850A9DA768}"/>
              </a:ext>
            </a:extLst>
          </p:cNvPr>
          <p:cNvSpPr txBox="1">
            <a:spLocks/>
          </p:cNvSpPr>
          <p:nvPr/>
        </p:nvSpPr>
        <p:spPr>
          <a:xfrm>
            <a:off x="3809999" y="631097"/>
            <a:ext cx="7377953" cy="53243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br>
              <a:rPr lang="en-US" sz="3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In-District Lobby Day Flyer</a:t>
            </a:r>
            <a:endParaRPr lang="en-US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AF0E1A-D35F-2EB6-BAB7-28F4F7B3310B}"/>
              </a:ext>
            </a:extLst>
          </p:cNvPr>
          <p:cNvSpPr txBox="1"/>
          <p:nvPr/>
        </p:nvSpPr>
        <p:spPr>
          <a:xfrm>
            <a:off x="2059096" y="3392309"/>
            <a:ext cx="13268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(Front)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40272E0-C63E-CEE6-3D26-63538DCE35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3130" y="1353926"/>
            <a:ext cx="4194081" cy="513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153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10358</TotalTime>
  <Words>1612</Words>
  <Application>Microsoft Office PowerPoint</Application>
  <PresentationFormat>Widescreen</PresentationFormat>
  <Paragraphs>288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Arial Narrow</vt:lpstr>
      <vt:lpstr>Calibri</vt:lpstr>
      <vt:lpstr>Calibri Light</vt:lpstr>
      <vt:lpstr>Roboto</vt:lpstr>
      <vt:lpstr>Roboto Black</vt:lpstr>
      <vt:lpstr>tahoma</vt:lpstr>
      <vt:lpstr>tahoma</vt:lpstr>
      <vt:lpstr>Office Theme</vt:lpstr>
      <vt:lpstr>PowerPoint Presentation</vt:lpstr>
      <vt:lpstr>Hats Off In-District Lobby Day Planning Team   Leon Huntting, Coordinator Linda Harmeson Kathy Indermill Susan Kirsch  ALL the TEAM LEADERS  ALL the PARTICIPANTS</vt:lpstr>
      <vt:lpstr>PowerPoint Presentation</vt:lpstr>
      <vt:lpstr>PowerPoint Presentation</vt:lpstr>
      <vt:lpstr> </vt:lpstr>
      <vt:lpstr> </vt:lpstr>
      <vt:lpstr>PowerPoint Presentation</vt:lpstr>
      <vt:lpstr>PowerPoint Presentation</vt:lpstr>
      <vt:lpstr>    </vt:lpstr>
      <vt:lpstr>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Wrap-up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Lobby Day April 11th 2023</dc:title>
  <dc:subject/>
  <dc:creator>Susan Kirsch</dc:creator>
  <cp:keywords/>
  <dc:description/>
  <cp:lastModifiedBy>Kathy Indermill</cp:lastModifiedBy>
  <cp:revision>234</cp:revision>
  <cp:lastPrinted>2023-09-05T15:46:22Z</cp:lastPrinted>
  <dcterms:created xsi:type="dcterms:W3CDTF">2022-08-10T00:41:11Z</dcterms:created>
  <dcterms:modified xsi:type="dcterms:W3CDTF">2023-09-28T16:55:56Z</dcterms:modified>
  <cp:category/>
</cp:coreProperties>
</file>