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60" r:id="rId3"/>
    <p:sldId id="261" r:id="rId4"/>
    <p:sldId id="262" r:id="rId5"/>
    <p:sldId id="263"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366"/>
    <a:srgbClr val="FDDF03"/>
    <a:srgbClr val="006666"/>
    <a:srgbClr val="AB3601"/>
    <a:srgbClr val="FF00FF"/>
    <a:srgbClr val="FF97FF"/>
    <a:srgbClr val="FFCCFF"/>
    <a:srgbClr val="FF53FF"/>
    <a:srgbClr val="FF66FF"/>
    <a:srgbClr val="E4C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9" autoAdjust="0"/>
    <p:restoredTop sz="67782" autoAdjust="0"/>
  </p:normalViewPr>
  <p:slideViewPr>
    <p:cSldViewPr snapToGrid="0">
      <p:cViewPr varScale="1">
        <p:scale>
          <a:sx n="47" d="100"/>
          <a:sy n="47" d="100"/>
        </p:scale>
        <p:origin x="14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B5D3A-F6BD-43AA-8576-712D1085A8B2}" type="datetimeFigureOut">
              <a:rPr lang="en-US" smtClean="0"/>
              <a:t>4/23/2025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8EDE07-E802-4487-84F6-454DF27E18AB}" type="slidenum">
              <a:rPr lang="en-US" smtClean="0"/>
              <a:t>‹#›</a:t>
            </a:fld>
            <a:endParaRPr lang="en-US"/>
          </a:p>
        </p:txBody>
      </p:sp>
    </p:spTree>
    <p:extLst>
      <p:ext uri="{BB962C8B-B14F-4D97-AF65-F5344CB8AC3E}">
        <p14:creationId xmlns:p14="http://schemas.microsoft.com/office/powerpoint/2010/main" val="1921227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7A0A53-BCAA-BDF9-BEF3-1F9B323826D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184B89-69AD-11BD-F786-A996B35144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B15604-81F7-AC65-2A38-FBC0855B8F9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EF4DCF3-AB52-0086-0CEF-6BC90771167E}"/>
              </a:ext>
            </a:extLst>
          </p:cNvPr>
          <p:cNvSpPr>
            <a:spLocks noGrp="1"/>
          </p:cNvSpPr>
          <p:nvPr>
            <p:ph type="sldNum" sz="quarter" idx="5"/>
          </p:nvPr>
        </p:nvSpPr>
        <p:spPr/>
        <p:txBody>
          <a:bodyPr/>
          <a:lstStyle/>
          <a:p>
            <a:fld id="{CD8EDE07-E802-4487-84F6-454DF27E18AB}" type="slidenum">
              <a:rPr lang="en-US" smtClean="0"/>
              <a:t>1</a:t>
            </a:fld>
            <a:endParaRPr lang="en-US"/>
          </a:p>
        </p:txBody>
      </p:sp>
    </p:spTree>
    <p:extLst>
      <p:ext uri="{BB962C8B-B14F-4D97-AF65-F5344CB8AC3E}">
        <p14:creationId xmlns:p14="http://schemas.microsoft.com/office/powerpoint/2010/main" val="168677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89619-34AA-7DCD-1AB6-3C01512C5E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D9CA54-D9E9-1AD1-9889-80477F075E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B77901-047F-99B2-1733-2AA2055B703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0BA3829-32BB-AC53-57AF-CAE334460B3B}"/>
              </a:ext>
            </a:extLst>
          </p:cNvPr>
          <p:cNvSpPr>
            <a:spLocks noGrp="1"/>
          </p:cNvSpPr>
          <p:nvPr>
            <p:ph type="sldNum" sz="quarter" idx="5"/>
          </p:nvPr>
        </p:nvSpPr>
        <p:spPr/>
        <p:txBody>
          <a:bodyPr/>
          <a:lstStyle/>
          <a:p>
            <a:fld id="{CD8EDE07-E802-4487-84F6-454DF27E18AB}" type="slidenum">
              <a:rPr lang="en-US" smtClean="0"/>
              <a:t>2</a:t>
            </a:fld>
            <a:endParaRPr lang="en-US"/>
          </a:p>
        </p:txBody>
      </p:sp>
    </p:spTree>
    <p:extLst>
      <p:ext uri="{BB962C8B-B14F-4D97-AF65-F5344CB8AC3E}">
        <p14:creationId xmlns:p14="http://schemas.microsoft.com/office/powerpoint/2010/main" val="4273726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837E1-79EE-1A62-6B89-97A59C05EC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FB1F42-B657-CDA3-1885-9513300B50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EDBB48-4A63-01C7-4CBD-1BA147D9F1F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9B4D3EB-486B-0EB5-6D38-8E1061B91612}"/>
              </a:ext>
            </a:extLst>
          </p:cNvPr>
          <p:cNvSpPr>
            <a:spLocks noGrp="1"/>
          </p:cNvSpPr>
          <p:nvPr>
            <p:ph type="sldNum" sz="quarter" idx="5"/>
          </p:nvPr>
        </p:nvSpPr>
        <p:spPr/>
        <p:txBody>
          <a:bodyPr/>
          <a:lstStyle/>
          <a:p>
            <a:fld id="{CD8EDE07-E802-4487-84F6-454DF27E18AB}" type="slidenum">
              <a:rPr lang="en-US" smtClean="0"/>
              <a:t>3</a:t>
            </a:fld>
            <a:endParaRPr lang="en-US"/>
          </a:p>
        </p:txBody>
      </p:sp>
    </p:spTree>
    <p:extLst>
      <p:ext uri="{BB962C8B-B14F-4D97-AF65-F5344CB8AC3E}">
        <p14:creationId xmlns:p14="http://schemas.microsoft.com/office/powerpoint/2010/main" val="3287915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BC015-49E4-F72A-2769-9DCDB10AFFB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FD3D03-67ED-8E8C-F533-2F603B7273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5304D20-7A58-9B1F-5C9D-235CE444B24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1CEEA84-3082-E7E6-B244-BA42992DCB93}"/>
              </a:ext>
            </a:extLst>
          </p:cNvPr>
          <p:cNvSpPr>
            <a:spLocks noGrp="1"/>
          </p:cNvSpPr>
          <p:nvPr>
            <p:ph type="sldNum" sz="quarter" idx="5"/>
          </p:nvPr>
        </p:nvSpPr>
        <p:spPr/>
        <p:txBody>
          <a:bodyPr/>
          <a:lstStyle/>
          <a:p>
            <a:fld id="{CD8EDE07-E802-4487-84F6-454DF27E18AB}" type="slidenum">
              <a:rPr lang="en-US" smtClean="0"/>
              <a:t>4</a:t>
            </a:fld>
            <a:endParaRPr lang="en-US"/>
          </a:p>
        </p:txBody>
      </p:sp>
    </p:spTree>
    <p:extLst>
      <p:ext uri="{BB962C8B-B14F-4D97-AF65-F5344CB8AC3E}">
        <p14:creationId xmlns:p14="http://schemas.microsoft.com/office/powerpoint/2010/main" val="3574603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D2A66-AE90-66AD-E9EE-1ECC647B72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84B2C7-B027-BE23-D0F7-C26D7F5E2A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0988E5-7D24-03BA-35A9-12146DD1CAE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7F91B56-65CF-16FF-C758-E6A63E66BE3B}"/>
              </a:ext>
            </a:extLst>
          </p:cNvPr>
          <p:cNvSpPr>
            <a:spLocks noGrp="1"/>
          </p:cNvSpPr>
          <p:nvPr>
            <p:ph type="sldNum" sz="quarter" idx="5"/>
          </p:nvPr>
        </p:nvSpPr>
        <p:spPr/>
        <p:txBody>
          <a:bodyPr/>
          <a:lstStyle/>
          <a:p>
            <a:fld id="{CD8EDE07-E802-4487-84F6-454DF27E18AB}" type="slidenum">
              <a:rPr lang="en-US" smtClean="0"/>
              <a:t>5</a:t>
            </a:fld>
            <a:endParaRPr lang="en-US"/>
          </a:p>
        </p:txBody>
      </p:sp>
    </p:spTree>
    <p:extLst>
      <p:ext uri="{BB962C8B-B14F-4D97-AF65-F5344CB8AC3E}">
        <p14:creationId xmlns:p14="http://schemas.microsoft.com/office/powerpoint/2010/main" val="4060337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AB76B-DFA3-6416-CEC2-61A4051BB8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B24183-7C2E-383F-F15F-E4BB4FA46E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D8DB97-2F0A-CC72-B1ED-B6C421ECC318}"/>
              </a:ext>
            </a:extLst>
          </p:cNvPr>
          <p:cNvSpPr>
            <a:spLocks noGrp="1"/>
          </p:cNvSpPr>
          <p:nvPr>
            <p:ph type="body" idx="1"/>
          </p:nvPr>
        </p:nvSpPr>
        <p:spPr/>
        <p: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a:extLst>
              <a:ext uri="{FF2B5EF4-FFF2-40B4-BE49-F238E27FC236}">
                <a16:creationId xmlns:a16="http://schemas.microsoft.com/office/drawing/2014/main" id="{B237301B-D7CD-9DE7-B3D1-4294CE6F9B8F}"/>
              </a:ext>
            </a:extLst>
          </p:cNvPr>
          <p:cNvSpPr>
            <a:spLocks noGrp="1"/>
          </p:cNvSpPr>
          <p:nvPr>
            <p:ph type="sldNum" sz="quarter" idx="5"/>
          </p:nvPr>
        </p:nvSpPr>
        <p:spPr/>
        <p:txBody>
          <a:bodyPr/>
          <a:lstStyle/>
          <a:p>
            <a:fld id="{CD8EDE07-E802-4487-84F6-454DF27E18AB}" type="slidenum">
              <a:rPr lang="en-US" smtClean="0"/>
              <a:t>6</a:t>
            </a:fld>
            <a:endParaRPr lang="en-US"/>
          </a:p>
        </p:txBody>
      </p:sp>
    </p:spTree>
    <p:extLst>
      <p:ext uri="{BB962C8B-B14F-4D97-AF65-F5344CB8AC3E}">
        <p14:creationId xmlns:p14="http://schemas.microsoft.com/office/powerpoint/2010/main" val="719690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615E0C-E80D-F616-8AE8-B2D81271EA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8A9072-8081-EDCB-ECB9-D3FB72A5EF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054AF1B-30B3-B625-7CFC-1BBF152DBDE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94AECCB-5A15-D9C8-EA6D-768FD67DC95E}"/>
              </a:ext>
            </a:extLst>
          </p:cNvPr>
          <p:cNvSpPr>
            <a:spLocks noGrp="1"/>
          </p:cNvSpPr>
          <p:nvPr>
            <p:ph type="sldNum" sz="quarter" idx="5"/>
          </p:nvPr>
        </p:nvSpPr>
        <p:spPr/>
        <p:txBody>
          <a:bodyPr/>
          <a:lstStyle/>
          <a:p>
            <a:fld id="{CD8EDE07-E802-4487-84F6-454DF27E18AB}" type="slidenum">
              <a:rPr lang="en-US" smtClean="0"/>
              <a:t>7</a:t>
            </a:fld>
            <a:endParaRPr lang="en-US"/>
          </a:p>
        </p:txBody>
      </p:sp>
    </p:spTree>
    <p:extLst>
      <p:ext uri="{BB962C8B-B14F-4D97-AF65-F5344CB8AC3E}">
        <p14:creationId xmlns:p14="http://schemas.microsoft.com/office/powerpoint/2010/main" val="85995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D2FA7-83D3-91D6-6DBA-547F834787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2CF8E9-4F98-F737-869F-444F9E0C07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111EF2F-6DA3-AD30-4A7D-AE337F88A0F0}"/>
              </a:ext>
            </a:extLst>
          </p:cNvPr>
          <p:cNvSpPr>
            <a:spLocks noGrp="1"/>
          </p:cNvSpPr>
          <p:nvPr>
            <p:ph type="body" idx="1"/>
          </p:nvPr>
        </p:nvSpPr>
        <p:spPr/>
        <p:txBody>
          <a:bodyPr/>
          <a:lstStyle/>
          <a:p>
            <a:pPr algn="ctr"/>
            <a:endParaRPr lang="en-US" dirty="0"/>
          </a:p>
        </p:txBody>
      </p:sp>
      <p:sp>
        <p:nvSpPr>
          <p:cNvPr id="4" name="Slide Number Placeholder 3">
            <a:extLst>
              <a:ext uri="{FF2B5EF4-FFF2-40B4-BE49-F238E27FC236}">
                <a16:creationId xmlns:a16="http://schemas.microsoft.com/office/drawing/2014/main" id="{9C86109B-48B7-01ED-6119-50C185384722}"/>
              </a:ext>
            </a:extLst>
          </p:cNvPr>
          <p:cNvSpPr>
            <a:spLocks noGrp="1"/>
          </p:cNvSpPr>
          <p:nvPr>
            <p:ph type="sldNum" sz="quarter" idx="5"/>
          </p:nvPr>
        </p:nvSpPr>
        <p:spPr/>
        <p:txBody>
          <a:bodyPr/>
          <a:lstStyle/>
          <a:p>
            <a:fld id="{CD8EDE07-E802-4487-84F6-454DF27E18AB}" type="slidenum">
              <a:rPr lang="en-US" smtClean="0"/>
              <a:t>8</a:t>
            </a:fld>
            <a:endParaRPr lang="en-US"/>
          </a:p>
        </p:txBody>
      </p:sp>
    </p:spTree>
    <p:extLst>
      <p:ext uri="{BB962C8B-B14F-4D97-AF65-F5344CB8AC3E}">
        <p14:creationId xmlns:p14="http://schemas.microsoft.com/office/powerpoint/2010/main" val="1839545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8025-68B4-0F0F-F661-8BC67583C6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DD1653-2D05-E8A7-8BE6-D0E1925EBD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472259-FF23-DC2F-E531-19792F324C61}"/>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5" name="Footer Placeholder 4">
            <a:extLst>
              <a:ext uri="{FF2B5EF4-FFF2-40B4-BE49-F238E27FC236}">
                <a16:creationId xmlns:a16="http://schemas.microsoft.com/office/drawing/2014/main" id="{49DEADA5-4AA2-9BBE-2AF7-9E094D23A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F3CB1-084F-BDAA-9D05-8D1813FBBF0A}"/>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330235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2D90-6360-28EB-E4CB-CEF7BCECBF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DE2320-35D8-9D62-51DB-64996BF88F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E5485-B858-365F-ED84-CDD9CF48C55C}"/>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5" name="Footer Placeholder 4">
            <a:extLst>
              <a:ext uri="{FF2B5EF4-FFF2-40B4-BE49-F238E27FC236}">
                <a16:creationId xmlns:a16="http://schemas.microsoft.com/office/drawing/2014/main" id="{ED4774A5-E0EF-A12B-F6BA-93746EE8EB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DC2F1-5CC0-9C5F-F7FC-CBB73F0780C6}"/>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341134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199321-11A2-AE97-64BC-21E377CFAD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21772F-542C-3903-5315-8C4D1F211C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14D7A-C31E-3C43-2DBE-11EE3C271922}"/>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5" name="Footer Placeholder 4">
            <a:extLst>
              <a:ext uri="{FF2B5EF4-FFF2-40B4-BE49-F238E27FC236}">
                <a16:creationId xmlns:a16="http://schemas.microsoft.com/office/drawing/2014/main" id="{C7D3B72E-69D3-2E9B-7218-4041C2090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D4CAF9-C18D-A387-2B3B-C7A10C2E3862}"/>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3315782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4D1AE-B249-267F-1503-EC2E579C52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F3F81F-54E5-5BD1-434F-27D7F2BB52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01A546-8424-AEF1-40F4-66319CBD0189}"/>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5" name="Footer Placeholder 4">
            <a:extLst>
              <a:ext uri="{FF2B5EF4-FFF2-40B4-BE49-F238E27FC236}">
                <a16:creationId xmlns:a16="http://schemas.microsoft.com/office/drawing/2014/main" id="{910EAC5A-1895-45A4-980E-3E9A9CA91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A2D8E9-8D7D-2123-410C-3687779BD925}"/>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2684373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09FD-0E3B-3000-C471-B5DDA5CD1B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D36456-9297-1C56-BCAD-1E6CD36F9B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254167-1215-280B-9F02-9F9CBACFE095}"/>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5" name="Footer Placeholder 4">
            <a:extLst>
              <a:ext uri="{FF2B5EF4-FFF2-40B4-BE49-F238E27FC236}">
                <a16:creationId xmlns:a16="http://schemas.microsoft.com/office/drawing/2014/main" id="{707FE681-0087-CFF7-E240-F9C50447CE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464D43-8E4B-ECCE-E6E7-B43DAC7A9C7D}"/>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1514633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2AE6D-FB24-6BC7-65E1-CCC902EA4A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C9FCE0-1157-2A5D-A3FD-837F6773E5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6F7CEE-A9D8-860E-08C0-53D4CD296E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E0D1A6-7C02-B35C-57F7-1664E4C2DEBC}"/>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6" name="Footer Placeholder 5">
            <a:extLst>
              <a:ext uri="{FF2B5EF4-FFF2-40B4-BE49-F238E27FC236}">
                <a16:creationId xmlns:a16="http://schemas.microsoft.com/office/drawing/2014/main" id="{F15B7FB4-F93E-820D-3DAE-C5624914C9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10D2A7-219B-D9CC-FDEB-5C92A9E85EC4}"/>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143107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DDEB8-AD5D-1350-27DD-3E31A5E615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19A13F-FF0E-3E20-456C-1AA5E0B45B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F63244-8C7B-FA04-24BA-7CD28000BC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2F3AA1-90F2-4D69-385A-DED542B85F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BF466E-55AB-3F4B-B01C-149EE28FF0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86EA67-0E2A-78C2-9A8B-75C23D693FE8}"/>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8" name="Footer Placeholder 7">
            <a:extLst>
              <a:ext uri="{FF2B5EF4-FFF2-40B4-BE49-F238E27FC236}">
                <a16:creationId xmlns:a16="http://schemas.microsoft.com/office/drawing/2014/main" id="{33002BE9-2058-AD1D-EE86-AAFFFE584B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5879EC-21EC-F10C-1879-AB29DFF9E1BC}"/>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117548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2601F-0BAA-6518-A863-6A1AF2C881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0C59E8-9BA2-50DC-F27B-5544E3FC6460}"/>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4" name="Footer Placeholder 3">
            <a:extLst>
              <a:ext uri="{FF2B5EF4-FFF2-40B4-BE49-F238E27FC236}">
                <a16:creationId xmlns:a16="http://schemas.microsoft.com/office/drawing/2014/main" id="{F6C7C940-1402-0637-E7C7-0C4EAE90D9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D29667-3AF5-A768-7407-926047A45738}"/>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410049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B9C3-B727-52B1-6B83-2693C03F0DF2}"/>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3" name="Footer Placeholder 2">
            <a:extLst>
              <a:ext uri="{FF2B5EF4-FFF2-40B4-BE49-F238E27FC236}">
                <a16:creationId xmlns:a16="http://schemas.microsoft.com/office/drawing/2014/main" id="{C3589EEB-1DE2-17D7-259B-759F3A4014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63806C-55E7-A1B2-80E6-7F6A81F41128}"/>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302020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4A35F-3729-6E7B-1DC5-CF3A56AC2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F5A2E7-DC13-8828-D996-EDAD43DB2C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A98045-D766-175B-FEE3-1A232428B2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8C035D-CCE0-DDD0-D3CE-1DEA08A0B6BB}"/>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6" name="Footer Placeholder 5">
            <a:extLst>
              <a:ext uri="{FF2B5EF4-FFF2-40B4-BE49-F238E27FC236}">
                <a16:creationId xmlns:a16="http://schemas.microsoft.com/office/drawing/2014/main" id="{57DE4D2F-011D-3037-7EA6-AD8535AC2D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C1C5E-CA09-5560-C546-B2E65CB2A47F}"/>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390728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3B157-2E6A-1177-729A-69614B0A20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191E6D-F4C8-49D8-BC4B-39F680F0D7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155595-38E7-8975-AD64-23F18E367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304F99-624A-7617-64E0-AB2B4B5D67A7}"/>
              </a:ext>
            </a:extLst>
          </p:cNvPr>
          <p:cNvSpPr>
            <a:spLocks noGrp="1"/>
          </p:cNvSpPr>
          <p:nvPr>
            <p:ph type="dt" sz="half" idx="10"/>
          </p:nvPr>
        </p:nvSpPr>
        <p:spPr/>
        <p:txBody>
          <a:bodyPr/>
          <a:lstStyle/>
          <a:p>
            <a:fld id="{07A32B69-50B7-4450-B4CF-6C7BDBBC7ECC}" type="datetimeFigureOut">
              <a:rPr lang="en-US" smtClean="0"/>
              <a:t>4/23/2025</a:t>
            </a:fld>
            <a:endParaRPr lang="en-US"/>
          </a:p>
        </p:txBody>
      </p:sp>
      <p:sp>
        <p:nvSpPr>
          <p:cNvPr id="6" name="Footer Placeholder 5">
            <a:extLst>
              <a:ext uri="{FF2B5EF4-FFF2-40B4-BE49-F238E27FC236}">
                <a16:creationId xmlns:a16="http://schemas.microsoft.com/office/drawing/2014/main" id="{FB0A4F85-972B-977F-4981-DE094C3872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0B2266-6076-2D7C-66C5-0082595FC5D2}"/>
              </a:ext>
            </a:extLst>
          </p:cNvPr>
          <p:cNvSpPr>
            <a:spLocks noGrp="1"/>
          </p:cNvSpPr>
          <p:nvPr>
            <p:ph type="sldNum" sz="quarter" idx="12"/>
          </p:nvPr>
        </p:nvSpPr>
        <p:spPr/>
        <p:txBody>
          <a:bodyPr/>
          <a:lstStyle/>
          <a:p>
            <a:fld id="{582EF1C7-6164-4441-8F34-4032AF44DE34}" type="slidenum">
              <a:rPr lang="en-US" smtClean="0"/>
              <a:t>‹#›</a:t>
            </a:fld>
            <a:endParaRPr lang="en-US"/>
          </a:p>
        </p:txBody>
      </p:sp>
    </p:spTree>
    <p:extLst>
      <p:ext uri="{BB962C8B-B14F-4D97-AF65-F5344CB8AC3E}">
        <p14:creationId xmlns:p14="http://schemas.microsoft.com/office/powerpoint/2010/main" val="131878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474290-2126-1A1C-4BEB-6B2F69CF59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CC08F5-60DB-F442-26F6-AC9D9B0575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04832A-8C34-580A-A210-FC2BB7729E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32B69-50B7-4450-B4CF-6C7BDBBC7ECC}" type="datetimeFigureOut">
              <a:rPr lang="en-US" smtClean="0"/>
              <a:t>4/23/2025</a:t>
            </a:fld>
            <a:endParaRPr lang="en-US"/>
          </a:p>
        </p:txBody>
      </p:sp>
      <p:sp>
        <p:nvSpPr>
          <p:cNvPr id="5" name="Footer Placeholder 4">
            <a:extLst>
              <a:ext uri="{FF2B5EF4-FFF2-40B4-BE49-F238E27FC236}">
                <a16:creationId xmlns:a16="http://schemas.microsoft.com/office/drawing/2014/main" id="{D96FEB6A-B6DE-E103-ABE5-8A416E972E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CABFAB-457A-2BA8-17B1-04B1CD4556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EF1C7-6164-4441-8F34-4032AF44DE34}" type="slidenum">
              <a:rPr lang="en-US" smtClean="0"/>
              <a:t>‹#›</a:t>
            </a:fld>
            <a:endParaRPr lang="en-US"/>
          </a:p>
        </p:txBody>
      </p:sp>
    </p:spTree>
    <p:extLst>
      <p:ext uri="{BB962C8B-B14F-4D97-AF65-F5344CB8AC3E}">
        <p14:creationId xmlns:p14="http://schemas.microsoft.com/office/powerpoint/2010/main" val="218526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catalystsca.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s://catalystsca.org/wp-content/uploads/2025/04/legislative_process_guide.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capitolmuseum.ca.gov/learn/about-the-government/life-cycle-of-a-bill/" TargetMode="External"/><Relationship Id="rId5" Type="http://schemas.openxmlformats.org/officeDocument/2006/relationships/image" Target="../media/image2.gif"/><Relationship Id="rId4" Type="http://schemas.openxmlformats.org/officeDocument/2006/relationships/hyperlink" Target="http://www.catalystsca.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s://www.assembly.ca.gov/schedules-publications/legislative-deadline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senate.ca.gov/legislative-deadlines-calendar" TargetMode="External"/><Relationship Id="rId5" Type="http://schemas.openxmlformats.org/officeDocument/2006/relationships/image" Target="../media/image3.jpg"/><Relationship Id="rId4" Type="http://schemas.openxmlformats.org/officeDocument/2006/relationships/hyperlink" Target="http://www.catalystsca.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tweb.capitoltrack.com/public/publish.aspx?session=25&amp;id=b3b8d716-0441-4c77-ab8d-bb58bd1908b8" TargetMode="External"/><Relationship Id="rId5" Type="http://schemas.openxmlformats.org/officeDocument/2006/relationships/hyperlink" Target="https://ctweb.capitoltrack.com/public/publish.aspx?session=25&amp;id=56860cc3-fd19-4b5a-960d-df9939d99380" TargetMode="External"/><Relationship Id="rId4" Type="http://schemas.openxmlformats.org/officeDocument/2006/relationships/hyperlink" Target="http://www.catalystsc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livablecalifornia.org/" TargetMode="External"/><Relationship Id="rId3" Type="http://schemas.openxmlformats.org/officeDocument/2006/relationships/image" Target="../media/image1.jpg"/><Relationship Id="rId7" Type="http://schemas.openxmlformats.org/officeDocument/2006/relationships/hyperlink" Target="https://leginfo.legislature.ca.gov/faces/home.x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atalystsca.org/" TargetMode="External"/><Relationship Id="rId5" Type="http://schemas.openxmlformats.org/officeDocument/2006/relationships/image" Target="../media/image5.jpg"/><Relationship Id="rId4" Type="http://schemas.openxmlformats.org/officeDocument/2006/relationships/hyperlink" Target="http://www.catalystsca.org/" TargetMode="External"/><Relationship Id="rId9" Type="http://schemas.openxmlformats.org/officeDocument/2006/relationships/hyperlink" Target="https://www.calcities.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lcl.senate.ca.gov/" TargetMode="External"/><Relationship Id="rId3" Type="http://schemas.openxmlformats.org/officeDocument/2006/relationships/image" Target="../media/image1.jpg"/><Relationship Id="rId7" Type="http://schemas.openxmlformats.org/officeDocument/2006/relationships/hyperlink" Target="https://shou.senate.ca.gov/"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senate.ca.gov/" TargetMode="External"/><Relationship Id="rId11" Type="http://schemas.openxmlformats.org/officeDocument/2006/relationships/hyperlink" Target="https://www.senate.ca.gov/committees" TargetMode="External"/><Relationship Id="rId5" Type="http://schemas.openxmlformats.org/officeDocument/2006/relationships/image" Target="../media/image6.png"/><Relationship Id="rId10" Type="http://schemas.openxmlformats.org/officeDocument/2006/relationships/hyperlink" Target="https://sapro.senate.ca.gov/" TargetMode="External"/><Relationship Id="rId4" Type="http://schemas.openxmlformats.org/officeDocument/2006/relationships/hyperlink" Target="http://www.catalystsca.org/" TargetMode="External"/><Relationship Id="rId9" Type="http://schemas.openxmlformats.org/officeDocument/2006/relationships/hyperlink" Target="https://senv.senate.ca.gov/committeehom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alcl.assembly.ca.gov/" TargetMode="External"/><Relationship Id="rId3" Type="http://schemas.openxmlformats.org/officeDocument/2006/relationships/image" Target="../media/image1.jpg"/><Relationship Id="rId7" Type="http://schemas.openxmlformats.org/officeDocument/2006/relationships/hyperlink" Target="https://ahcd.assembly.ca.gov/"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assembly.ca.gov/" TargetMode="External"/><Relationship Id="rId11" Type="http://schemas.openxmlformats.org/officeDocument/2006/relationships/hyperlink" Target="https://www.assembly.ca.gov/committees" TargetMode="External"/><Relationship Id="rId5" Type="http://schemas.openxmlformats.org/officeDocument/2006/relationships/image" Target="../media/image7.png"/><Relationship Id="rId10" Type="http://schemas.openxmlformats.org/officeDocument/2006/relationships/hyperlink" Target="https://apro.assembly.ca.gov/" TargetMode="External"/><Relationship Id="rId4" Type="http://schemas.openxmlformats.org/officeDocument/2006/relationships/hyperlink" Target="http://www.catalystsca.org/" TargetMode="External"/><Relationship Id="rId9" Type="http://schemas.openxmlformats.org/officeDocument/2006/relationships/hyperlink" Target="https://aesm.assembly.ca.gov/"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ideo" Target="https://www.youtube.com/embed/dWWEuLoqPng?feature=oembed" TargetMode="External"/><Relationship Id="rId6" Type="http://schemas.openxmlformats.org/officeDocument/2006/relationships/image" Target="../media/image8.jpeg"/><Relationship Id="rId5" Type="http://schemas.openxmlformats.org/officeDocument/2006/relationships/hyperlink" Target="http://www.catalystsca.org/"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D10D18-93C5-C9FE-446E-7D2D9603DD67}"/>
            </a:ext>
          </a:extLst>
        </p:cNvPr>
        <p:cNvGrpSpPr/>
        <p:nvPr/>
      </p:nvGrpSpPr>
      <p:grpSpPr>
        <a:xfrm>
          <a:off x="0" y="0"/>
          <a:ext cx="0" cy="0"/>
          <a:chOff x="0" y="0"/>
          <a:chExt cx="0" cy="0"/>
        </a:xfrm>
      </p:grpSpPr>
      <p:cxnSp>
        <p:nvCxnSpPr>
          <p:cNvPr id="67" name="Straight Arrow Connector 66">
            <a:extLst>
              <a:ext uri="{FF2B5EF4-FFF2-40B4-BE49-F238E27FC236}">
                <a16:creationId xmlns:a16="http://schemas.microsoft.com/office/drawing/2014/main" id="{F2729002-BA7F-3BD2-4375-77A1482A7188}"/>
              </a:ext>
            </a:extLst>
          </p:cNvPr>
          <p:cNvCxnSpPr>
            <a:cxnSpLocks/>
            <a:stCxn id="4" idx="3"/>
            <a:endCxn id="11" idx="1"/>
          </p:cNvCxnSpPr>
          <p:nvPr/>
        </p:nvCxnSpPr>
        <p:spPr>
          <a:xfrm>
            <a:off x="3265243" y="5659447"/>
            <a:ext cx="2474814" cy="0"/>
          </a:xfrm>
          <a:prstGeom prst="straightConnector1">
            <a:avLst/>
          </a:prstGeom>
          <a:ln w="19050">
            <a:tailEnd type="triangle"/>
          </a:ln>
        </p:spPr>
        <p:style>
          <a:lnRef idx="2">
            <a:schemeClr val="dk1"/>
          </a:lnRef>
          <a:fillRef idx="0">
            <a:schemeClr val="dk1"/>
          </a:fillRef>
          <a:effectRef idx="1">
            <a:schemeClr val="dk1"/>
          </a:effectRef>
          <a:fontRef idx="minor">
            <a:schemeClr val="tx1"/>
          </a:fontRef>
        </p:style>
      </p:cxnSp>
      <p:grpSp>
        <p:nvGrpSpPr>
          <p:cNvPr id="6" name="Group 5">
            <a:extLst>
              <a:ext uri="{FF2B5EF4-FFF2-40B4-BE49-F238E27FC236}">
                <a16:creationId xmlns:a16="http://schemas.microsoft.com/office/drawing/2014/main" id="{1A2B4AFF-2D97-1AF9-CA8C-26607F6293BA}"/>
              </a:ext>
            </a:extLst>
          </p:cNvPr>
          <p:cNvGrpSpPr/>
          <p:nvPr/>
        </p:nvGrpSpPr>
        <p:grpSpPr>
          <a:xfrm>
            <a:off x="1448762" y="5208597"/>
            <a:ext cx="1816481" cy="901700"/>
            <a:chOff x="469900" y="5334000"/>
            <a:chExt cx="1866900" cy="901700"/>
          </a:xfrm>
          <a:solidFill>
            <a:schemeClr val="accent6">
              <a:lumMod val="60000"/>
              <a:lumOff val="40000"/>
            </a:schemeClr>
          </a:solidFill>
        </p:grpSpPr>
        <p:sp>
          <p:nvSpPr>
            <p:cNvPr id="4" name="Rectangle 3">
              <a:extLst>
                <a:ext uri="{FF2B5EF4-FFF2-40B4-BE49-F238E27FC236}">
                  <a16:creationId xmlns:a16="http://schemas.microsoft.com/office/drawing/2014/main" id="{8CA739B3-5C91-E80C-641B-40EA6D282750}"/>
                </a:ext>
              </a:extLst>
            </p:cNvPr>
            <p:cNvSpPr/>
            <p:nvPr/>
          </p:nvSpPr>
          <p:spPr>
            <a:xfrm>
              <a:off x="469900" y="5334000"/>
              <a:ext cx="1866900" cy="901700"/>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3ECC5F8-D594-1FAE-DC1D-B784E0C44C8E}"/>
                </a:ext>
              </a:extLst>
            </p:cNvPr>
            <p:cNvSpPr txBox="1"/>
            <p:nvPr/>
          </p:nvSpPr>
          <p:spPr>
            <a:xfrm>
              <a:off x="469900" y="5461684"/>
              <a:ext cx="1783769" cy="646331"/>
            </a:xfrm>
            <a:prstGeom prst="rect">
              <a:avLst/>
            </a:prstGeom>
            <a:grpFill/>
            <a:effectLst/>
          </p:spPr>
          <p:txBody>
            <a:bodyPr wrap="square" rtlCol="0">
              <a:spAutoFit/>
            </a:bodyPr>
            <a:lstStyle/>
            <a:p>
              <a:pPr algn="ctr"/>
              <a:r>
                <a:rPr lang="en-US" b="1" dirty="0"/>
                <a:t>How a Bill Becomes a Law</a:t>
              </a:r>
            </a:p>
          </p:txBody>
        </p:sp>
      </p:grpSp>
      <p:grpSp>
        <p:nvGrpSpPr>
          <p:cNvPr id="7" name="Group 6">
            <a:extLst>
              <a:ext uri="{FF2B5EF4-FFF2-40B4-BE49-F238E27FC236}">
                <a16:creationId xmlns:a16="http://schemas.microsoft.com/office/drawing/2014/main" id="{3BA99EA8-8A37-C3DA-1471-FB2AC7681D7A}"/>
              </a:ext>
            </a:extLst>
          </p:cNvPr>
          <p:cNvGrpSpPr/>
          <p:nvPr/>
        </p:nvGrpSpPr>
        <p:grpSpPr>
          <a:xfrm>
            <a:off x="3565271" y="5208597"/>
            <a:ext cx="1874758" cy="901700"/>
            <a:chOff x="469900" y="5334000"/>
            <a:chExt cx="1866900" cy="901700"/>
          </a:xfrm>
          <a:solidFill>
            <a:schemeClr val="accent6">
              <a:lumMod val="60000"/>
              <a:lumOff val="40000"/>
            </a:schemeClr>
          </a:solidFill>
        </p:grpSpPr>
        <p:sp>
          <p:nvSpPr>
            <p:cNvPr id="8" name="Rectangle 7">
              <a:extLst>
                <a:ext uri="{FF2B5EF4-FFF2-40B4-BE49-F238E27FC236}">
                  <a16:creationId xmlns:a16="http://schemas.microsoft.com/office/drawing/2014/main" id="{220FFFD5-6D8A-5F12-B8C0-B151810C658D}"/>
                </a:ext>
              </a:extLst>
            </p:cNvPr>
            <p:cNvSpPr/>
            <p:nvPr/>
          </p:nvSpPr>
          <p:spPr>
            <a:xfrm>
              <a:off x="469900" y="5334000"/>
              <a:ext cx="1866900" cy="901700"/>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1305BBA6-06A1-1582-DD37-6265D782505B}"/>
                </a:ext>
              </a:extLst>
            </p:cNvPr>
            <p:cNvSpPr txBox="1"/>
            <p:nvPr/>
          </p:nvSpPr>
          <p:spPr>
            <a:xfrm>
              <a:off x="553031" y="5466159"/>
              <a:ext cx="1783769" cy="646331"/>
            </a:xfrm>
            <a:prstGeom prst="rect">
              <a:avLst/>
            </a:prstGeom>
            <a:noFill/>
            <a:ln>
              <a:noFill/>
            </a:ln>
          </p:spPr>
          <p:txBody>
            <a:bodyPr wrap="square" rtlCol="0">
              <a:spAutoFit/>
            </a:bodyPr>
            <a:lstStyle/>
            <a:p>
              <a:pPr algn="ctr"/>
              <a:r>
                <a:rPr lang="en-US" b="1" dirty="0"/>
                <a:t>2025 Legislative Calendar</a:t>
              </a:r>
              <a:endParaRPr lang="en-US" dirty="0"/>
            </a:p>
          </p:txBody>
        </p:sp>
      </p:grpSp>
      <p:grpSp>
        <p:nvGrpSpPr>
          <p:cNvPr id="3" name="Group 2">
            <a:extLst>
              <a:ext uri="{FF2B5EF4-FFF2-40B4-BE49-F238E27FC236}">
                <a16:creationId xmlns:a16="http://schemas.microsoft.com/office/drawing/2014/main" id="{7447264A-EE37-0A6D-9583-456376C846A5}"/>
              </a:ext>
            </a:extLst>
          </p:cNvPr>
          <p:cNvGrpSpPr/>
          <p:nvPr/>
        </p:nvGrpSpPr>
        <p:grpSpPr>
          <a:xfrm>
            <a:off x="5740057" y="5208597"/>
            <a:ext cx="1791277" cy="901700"/>
            <a:chOff x="3363748" y="1807320"/>
            <a:chExt cx="1866900" cy="901700"/>
          </a:xfrm>
          <a:solidFill>
            <a:schemeClr val="accent6">
              <a:lumMod val="60000"/>
              <a:lumOff val="40000"/>
            </a:schemeClr>
          </a:solidFill>
        </p:grpSpPr>
        <p:sp>
          <p:nvSpPr>
            <p:cNvPr id="11" name="Rectangle 10">
              <a:extLst>
                <a:ext uri="{FF2B5EF4-FFF2-40B4-BE49-F238E27FC236}">
                  <a16:creationId xmlns:a16="http://schemas.microsoft.com/office/drawing/2014/main" id="{F42FECD0-9513-0274-3FC8-FDF9B99F122E}"/>
                </a:ext>
              </a:extLst>
            </p:cNvPr>
            <p:cNvSpPr/>
            <p:nvPr/>
          </p:nvSpPr>
          <p:spPr>
            <a:xfrm>
              <a:off x="3363748" y="1807320"/>
              <a:ext cx="1866900" cy="901700"/>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413A6A6F-F575-E3E0-8C84-9160EBBEBBF7}"/>
                </a:ext>
              </a:extLst>
            </p:cNvPr>
            <p:cNvSpPr txBox="1"/>
            <p:nvPr/>
          </p:nvSpPr>
          <p:spPr>
            <a:xfrm>
              <a:off x="3418312" y="1930413"/>
              <a:ext cx="1783769" cy="646331"/>
            </a:xfrm>
            <a:prstGeom prst="rect">
              <a:avLst/>
            </a:prstGeom>
            <a:grpFill/>
          </p:spPr>
          <p:txBody>
            <a:bodyPr wrap="square" rtlCol="0">
              <a:spAutoFit/>
            </a:bodyPr>
            <a:lstStyle/>
            <a:p>
              <a:pPr algn="ctr"/>
              <a:r>
                <a:rPr lang="en-US" b="1" dirty="0"/>
                <a:t>2025 </a:t>
              </a:r>
            </a:p>
            <a:p>
              <a:pPr algn="ctr"/>
              <a:r>
                <a:rPr lang="en-US" b="1" dirty="0"/>
                <a:t>Housing Bills</a:t>
              </a:r>
              <a:endParaRPr lang="en-US" dirty="0"/>
            </a:p>
          </p:txBody>
        </p:sp>
      </p:grpSp>
      <p:grpSp>
        <p:nvGrpSpPr>
          <p:cNvPr id="51" name="Group 50">
            <a:extLst>
              <a:ext uri="{FF2B5EF4-FFF2-40B4-BE49-F238E27FC236}">
                <a16:creationId xmlns:a16="http://schemas.microsoft.com/office/drawing/2014/main" id="{419FBCC1-41ED-3AA6-B66D-E5FFAA18E4C0}"/>
              </a:ext>
            </a:extLst>
          </p:cNvPr>
          <p:cNvGrpSpPr/>
          <p:nvPr/>
        </p:nvGrpSpPr>
        <p:grpSpPr>
          <a:xfrm>
            <a:off x="151401" y="5316275"/>
            <a:ext cx="1178173" cy="707886"/>
            <a:chOff x="328507" y="5814861"/>
            <a:chExt cx="1178173" cy="707886"/>
          </a:xfrm>
        </p:grpSpPr>
        <p:sp>
          <p:nvSpPr>
            <p:cNvPr id="45" name="Arrow: Right 44">
              <a:extLst>
                <a:ext uri="{FF2B5EF4-FFF2-40B4-BE49-F238E27FC236}">
                  <a16:creationId xmlns:a16="http://schemas.microsoft.com/office/drawing/2014/main" id="{EDF21FAF-8A55-5337-BB73-E46CD8D4C4B9}"/>
                </a:ext>
              </a:extLst>
            </p:cNvPr>
            <p:cNvSpPr/>
            <p:nvPr/>
          </p:nvSpPr>
          <p:spPr>
            <a:xfrm>
              <a:off x="328507" y="5814861"/>
              <a:ext cx="1178173" cy="707886"/>
            </a:xfrm>
            <a:prstGeom prst="rightArrow">
              <a:avLst/>
            </a:prstGeom>
            <a:solidFill>
              <a:srgbClr val="AB360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9D5B317-6DD3-061A-BB16-AFC0F8ACD6F8}"/>
                </a:ext>
              </a:extLst>
            </p:cNvPr>
            <p:cNvSpPr txBox="1"/>
            <p:nvPr/>
          </p:nvSpPr>
          <p:spPr>
            <a:xfrm>
              <a:off x="447695" y="5973367"/>
              <a:ext cx="879376" cy="369332"/>
            </a:xfrm>
            <a:prstGeom prst="rect">
              <a:avLst/>
            </a:prstGeom>
            <a:noFill/>
          </p:spPr>
          <p:txBody>
            <a:bodyPr wrap="square" rtlCol="0">
              <a:spAutoFit/>
            </a:bodyPr>
            <a:lstStyle/>
            <a:p>
              <a:pPr algn="ctr"/>
              <a:r>
                <a:rPr lang="en-US" b="1" dirty="0">
                  <a:solidFill>
                    <a:srgbClr val="FEF366"/>
                  </a:solidFill>
                </a:rPr>
                <a:t>Begin</a:t>
              </a:r>
            </a:p>
          </p:txBody>
        </p:sp>
      </p:grpSp>
      <p:sp>
        <p:nvSpPr>
          <p:cNvPr id="56" name="Rectangle 55">
            <a:extLst>
              <a:ext uri="{FF2B5EF4-FFF2-40B4-BE49-F238E27FC236}">
                <a16:creationId xmlns:a16="http://schemas.microsoft.com/office/drawing/2014/main" id="{D4A12BDF-1532-251F-1CC2-8648C42274E9}"/>
              </a:ext>
            </a:extLst>
          </p:cNvPr>
          <p:cNvSpPr/>
          <p:nvPr/>
        </p:nvSpPr>
        <p:spPr>
          <a:xfrm>
            <a:off x="0" y="-1"/>
            <a:ext cx="12192000" cy="784771"/>
          </a:xfrm>
          <a:prstGeom prst="rect">
            <a:avLst/>
          </a:prstGeom>
          <a:solidFill>
            <a:srgbClr val="FEF3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6666"/>
                </a:solidFill>
              </a:rPr>
              <a:t>             </a:t>
            </a:r>
            <a:r>
              <a:rPr lang="en-US" sz="2400" b="1" dirty="0">
                <a:solidFill>
                  <a:schemeClr val="tx1"/>
                </a:solidFill>
              </a:rPr>
              <a:t>HOUSING LEGISLATION LEARNING MAP</a:t>
            </a:r>
          </a:p>
        </p:txBody>
      </p:sp>
      <p:grpSp>
        <p:nvGrpSpPr>
          <p:cNvPr id="42" name="Group 41">
            <a:extLst>
              <a:ext uri="{FF2B5EF4-FFF2-40B4-BE49-F238E27FC236}">
                <a16:creationId xmlns:a16="http://schemas.microsoft.com/office/drawing/2014/main" id="{66C3952E-9CB0-E1F9-4C1C-4DE6789FDE16}"/>
              </a:ext>
            </a:extLst>
          </p:cNvPr>
          <p:cNvGrpSpPr/>
          <p:nvPr/>
        </p:nvGrpSpPr>
        <p:grpSpPr>
          <a:xfrm>
            <a:off x="8307587" y="3661118"/>
            <a:ext cx="1712418" cy="923330"/>
            <a:chOff x="8307587" y="3661118"/>
            <a:chExt cx="1712418" cy="923330"/>
          </a:xfrm>
        </p:grpSpPr>
        <p:sp>
          <p:nvSpPr>
            <p:cNvPr id="24" name="Rectangle 23">
              <a:extLst>
                <a:ext uri="{FF2B5EF4-FFF2-40B4-BE49-F238E27FC236}">
                  <a16:creationId xmlns:a16="http://schemas.microsoft.com/office/drawing/2014/main" id="{F11DA930-7AD1-F625-2018-2688CF462C3E}"/>
                </a:ext>
              </a:extLst>
            </p:cNvPr>
            <p:cNvSpPr/>
            <p:nvPr/>
          </p:nvSpPr>
          <p:spPr>
            <a:xfrm>
              <a:off x="8307587" y="3677556"/>
              <a:ext cx="1712418" cy="900675"/>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FB368C4F-4006-E2FC-35DD-D8E821AA5BEE}"/>
                </a:ext>
              </a:extLst>
            </p:cNvPr>
            <p:cNvSpPr txBox="1"/>
            <p:nvPr/>
          </p:nvSpPr>
          <p:spPr>
            <a:xfrm>
              <a:off x="8331730" y="3661118"/>
              <a:ext cx="1664132" cy="923330"/>
            </a:xfrm>
            <a:prstGeom prst="rect">
              <a:avLst/>
            </a:prstGeom>
            <a:noFill/>
            <a:ln>
              <a:noFill/>
            </a:ln>
          </p:spPr>
          <p:txBody>
            <a:bodyPr wrap="square" rtlCol="0">
              <a:spAutoFit/>
            </a:bodyPr>
            <a:lstStyle/>
            <a:p>
              <a:pPr algn="ctr"/>
              <a:r>
                <a:rPr lang="en-US" b="1" dirty="0"/>
                <a:t>How to Use the Legislative Portal</a:t>
              </a:r>
              <a:endParaRPr lang="en-US" dirty="0"/>
            </a:p>
          </p:txBody>
        </p:sp>
      </p:grpSp>
      <p:grpSp>
        <p:nvGrpSpPr>
          <p:cNvPr id="36" name="Group 35">
            <a:extLst>
              <a:ext uri="{FF2B5EF4-FFF2-40B4-BE49-F238E27FC236}">
                <a16:creationId xmlns:a16="http://schemas.microsoft.com/office/drawing/2014/main" id="{2BC3DB16-909E-64B2-AB81-1C32E2709EC2}"/>
              </a:ext>
            </a:extLst>
          </p:cNvPr>
          <p:cNvGrpSpPr/>
          <p:nvPr/>
        </p:nvGrpSpPr>
        <p:grpSpPr>
          <a:xfrm>
            <a:off x="4708171" y="2496985"/>
            <a:ext cx="2132738" cy="1853917"/>
            <a:chOff x="4589263" y="2487613"/>
            <a:chExt cx="2132738" cy="1321810"/>
          </a:xfrm>
        </p:grpSpPr>
        <p:sp>
          <p:nvSpPr>
            <p:cNvPr id="30" name="Rectangle 29">
              <a:extLst>
                <a:ext uri="{FF2B5EF4-FFF2-40B4-BE49-F238E27FC236}">
                  <a16:creationId xmlns:a16="http://schemas.microsoft.com/office/drawing/2014/main" id="{73801541-A458-FD22-817E-9A26DC3A8E27}"/>
                </a:ext>
              </a:extLst>
            </p:cNvPr>
            <p:cNvSpPr/>
            <p:nvPr/>
          </p:nvSpPr>
          <p:spPr>
            <a:xfrm>
              <a:off x="4682331" y="2487613"/>
              <a:ext cx="2039670" cy="39847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Resources</a:t>
              </a:r>
            </a:p>
          </p:txBody>
        </p:sp>
        <p:sp>
          <p:nvSpPr>
            <p:cNvPr id="31" name="Rectangle 30">
              <a:extLst>
                <a:ext uri="{FF2B5EF4-FFF2-40B4-BE49-F238E27FC236}">
                  <a16:creationId xmlns:a16="http://schemas.microsoft.com/office/drawing/2014/main" id="{E48B32D0-F789-DF7C-A885-4DFCD140B2B9}"/>
                </a:ext>
              </a:extLst>
            </p:cNvPr>
            <p:cNvSpPr/>
            <p:nvPr/>
          </p:nvSpPr>
          <p:spPr>
            <a:xfrm>
              <a:off x="4682330" y="2886092"/>
              <a:ext cx="2039671" cy="923331"/>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9E2A641-F3F6-B006-118A-EABDFFA9573F}"/>
                </a:ext>
              </a:extLst>
            </p:cNvPr>
            <p:cNvSpPr txBox="1"/>
            <p:nvPr/>
          </p:nvSpPr>
          <p:spPr>
            <a:xfrm>
              <a:off x="4589263" y="2841840"/>
              <a:ext cx="2132738" cy="943588"/>
            </a:xfrm>
            <a:prstGeom prst="rect">
              <a:avLst/>
            </a:prstGeom>
            <a:noFill/>
            <a:ln>
              <a:noFill/>
            </a:ln>
          </p:spPr>
          <p:txBody>
            <a:bodyPr wrap="square" rtlCol="0">
              <a:spAutoFit/>
            </a:bodyPr>
            <a:lstStyle/>
            <a:p>
              <a:pPr marL="285750" indent="-171450">
                <a:buFont typeface="Arial" panose="020B0604020202020204" pitchFamily="34" charset="0"/>
                <a:buChar char="•"/>
              </a:pPr>
              <a:r>
                <a:rPr lang="en-US" sz="1600" dirty="0"/>
                <a:t>Catalysts Website</a:t>
              </a:r>
            </a:p>
            <a:p>
              <a:pPr marL="285750" indent="-171450">
                <a:buFont typeface="Arial" panose="020B0604020202020204" pitchFamily="34" charset="0"/>
                <a:buChar char="•"/>
              </a:pPr>
              <a:r>
                <a:rPr lang="en-US" sz="1600" dirty="0"/>
                <a:t>Livable CA</a:t>
              </a:r>
            </a:p>
            <a:p>
              <a:pPr marL="285750" indent="-171450">
                <a:buFont typeface="Arial" panose="020B0604020202020204" pitchFamily="34" charset="0"/>
                <a:buChar char="•"/>
              </a:pPr>
              <a:r>
                <a:rPr lang="en-US" sz="1600" dirty="0"/>
                <a:t>League of CA Cities</a:t>
              </a:r>
            </a:p>
            <a:p>
              <a:pPr marL="285750" indent="-171450">
                <a:buFont typeface="Arial" panose="020B0604020202020204" pitchFamily="34" charset="0"/>
                <a:buChar char="•"/>
              </a:pPr>
              <a:r>
                <a:rPr lang="en-US" sz="1600" dirty="0"/>
                <a:t>Calif. Legislative Information</a:t>
              </a:r>
              <a:endParaRPr lang="en-US" sz="1400" dirty="0"/>
            </a:p>
          </p:txBody>
        </p:sp>
      </p:grpSp>
      <p:grpSp>
        <p:nvGrpSpPr>
          <p:cNvPr id="41" name="Group 40">
            <a:extLst>
              <a:ext uri="{FF2B5EF4-FFF2-40B4-BE49-F238E27FC236}">
                <a16:creationId xmlns:a16="http://schemas.microsoft.com/office/drawing/2014/main" id="{FF010BDF-FFF4-347F-37A4-D164525EDFF3}"/>
              </a:ext>
            </a:extLst>
          </p:cNvPr>
          <p:cNvGrpSpPr/>
          <p:nvPr/>
        </p:nvGrpSpPr>
        <p:grpSpPr>
          <a:xfrm>
            <a:off x="7096616" y="1476044"/>
            <a:ext cx="1595855" cy="1774396"/>
            <a:chOff x="7096616" y="1476044"/>
            <a:chExt cx="1595855" cy="1774396"/>
          </a:xfrm>
        </p:grpSpPr>
        <p:sp>
          <p:nvSpPr>
            <p:cNvPr id="28" name="Rectangle 27">
              <a:extLst>
                <a:ext uri="{FF2B5EF4-FFF2-40B4-BE49-F238E27FC236}">
                  <a16:creationId xmlns:a16="http://schemas.microsoft.com/office/drawing/2014/main" id="{D832E341-A050-AEC0-ADCE-401EB5D82E7D}"/>
                </a:ext>
              </a:extLst>
            </p:cNvPr>
            <p:cNvSpPr/>
            <p:nvPr/>
          </p:nvSpPr>
          <p:spPr>
            <a:xfrm>
              <a:off x="7096616" y="2122374"/>
              <a:ext cx="1595854" cy="1128066"/>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171450">
                <a:buFont typeface="Arial" panose="020B0604020202020204" pitchFamily="34" charset="0"/>
                <a:buChar char="•"/>
              </a:pPr>
              <a:r>
                <a:rPr lang="en-US" sz="1400" b="1" dirty="0">
                  <a:solidFill>
                    <a:schemeClr val="tx1"/>
                  </a:solidFill>
                </a:rPr>
                <a:t>Housing </a:t>
              </a:r>
            </a:p>
            <a:p>
              <a:pPr marL="285750" indent="-171450">
                <a:buFont typeface="Arial" panose="020B0604020202020204" pitchFamily="34" charset="0"/>
                <a:buChar char="•"/>
              </a:pPr>
              <a:r>
                <a:rPr lang="en-US" sz="1400" b="1" dirty="0">
                  <a:solidFill>
                    <a:schemeClr val="tx1"/>
                  </a:solidFill>
                </a:rPr>
                <a:t>Local Govt</a:t>
              </a:r>
            </a:p>
            <a:p>
              <a:pPr marL="285750" indent="-171450">
                <a:buFont typeface="Arial" panose="020B0604020202020204" pitchFamily="34" charset="0"/>
                <a:buChar char="•"/>
              </a:pPr>
              <a:r>
                <a:rPr lang="en-US" sz="1400" b="1" dirty="0">
                  <a:solidFill>
                    <a:schemeClr val="tx1"/>
                  </a:solidFill>
                </a:rPr>
                <a:t>Environmental</a:t>
              </a:r>
            </a:p>
            <a:p>
              <a:pPr marL="285750" indent="-171450">
                <a:buFont typeface="Arial" panose="020B0604020202020204" pitchFamily="34" charset="0"/>
                <a:buChar char="•"/>
              </a:pPr>
              <a:r>
                <a:rPr lang="en-US" sz="1400" b="1" dirty="0">
                  <a:solidFill>
                    <a:schemeClr val="tx1"/>
                  </a:solidFill>
                </a:rPr>
                <a:t>Appropriations</a:t>
              </a:r>
            </a:p>
            <a:p>
              <a:pPr marL="285750" indent="-171450">
                <a:buFont typeface="Arial" panose="020B0604020202020204" pitchFamily="34" charset="0"/>
                <a:buChar char="•"/>
              </a:pPr>
              <a:r>
                <a:rPr lang="en-US" sz="1400" b="1" dirty="0">
                  <a:solidFill>
                    <a:schemeClr val="tx1"/>
                  </a:solidFill>
                </a:rPr>
                <a:t>Others</a:t>
              </a:r>
            </a:p>
          </p:txBody>
        </p:sp>
        <p:sp>
          <p:nvSpPr>
            <p:cNvPr id="33" name="TextBox 32">
              <a:extLst>
                <a:ext uri="{FF2B5EF4-FFF2-40B4-BE49-F238E27FC236}">
                  <a16:creationId xmlns:a16="http://schemas.microsoft.com/office/drawing/2014/main" id="{F83A17C3-7BE5-29DA-B9B2-117D698EC4C1}"/>
                </a:ext>
              </a:extLst>
            </p:cNvPr>
            <p:cNvSpPr txBox="1"/>
            <p:nvPr/>
          </p:nvSpPr>
          <p:spPr>
            <a:xfrm>
              <a:off x="7096616" y="1476044"/>
              <a:ext cx="1595855" cy="646331"/>
            </a:xfrm>
            <a:prstGeom prst="rect">
              <a:avLst/>
            </a:prstGeom>
            <a:solidFill>
              <a:schemeClr val="accent4"/>
            </a:solidFill>
            <a:ln>
              <a:noFill/>
            </a:ln>
          </p:spPr>
          <p:txBody>
            <a:bodyPr wrap="square" rtlCol="0">
              <a:spAutoFit/>
            </a:bodyPr>
            <a:lstStyle/>
            <a:p>
              <a:pPr algn="ctr"/>
              <a:r>
                <a:rPr lang="en-US" b="1" dirty="0"/>
                <a:t>Senate Committees</a:t>
              </a:r>
            </a:p>
          </p:txBody>
        </p:sp>
      </p:grpSp>
      <p:sp>
        <p:nvSpPr>
          <p:cNvPr id="34" name="TextBox 33">
            <a:extLst>
              <a:ext uri="{FF2B5EF4-FFF2-40B4-BE49-F238E27FC236}">
                <a16:creationId xmlns:a16="http://schemas.microsoft.com/office/drawing/2014/main" id="{5703E36D-D2FA-B832-EBC1-A51F9FA0E5E7}"/>
              </a:ext>
            </a:extLst>
          </p:cNvPr>
          <p:cNvSpPr txBox="1"/>
          <p:nvPr/>
        </p:nvSpPr>
        <p:spPr>
          <a:xfrm>
            <a:off x="7096615" y="927593"/>
            <a:ext cx="4026281" cy="369332"/>
          </a:xfrm>
          <a:prstGeom prst="rect">
            <a:avLst/>
          </a:prstGeom>
          <a:solidFill>
            <a:schemeClr val="accent6">
              <a:lumMod val="60000"/>
              <a:lumOff val="40000"/>
            </a:schemeClr>
          </a:solidFill>
          <a:ln>
            <a:noFill/>
          </a:ln>
        </p:spPr>
        <p:txBody>
          <a:bodyPr wrap="square" rtlCol="0">
            <a:spAutoFit/>
          </a:bodyPr>
          <a:lstStyle/>
          <a:p>
            <a:pPr algn="ctr"/>
            <a:r>
              <a:rPr lang="en-US" b="1" dirty="0"/>
              <a:t>Bill Hearings</a:t>
            </a:r>
          </a:p>
        </p:txBody>
      </p:sp>
      <p:grpSp>
        <p:nvGrpSpPr>
          <p:cNvPr id="38" name="Group 37">
            <a:extLst>
              <a:ext uri="{FF2B5EF4-FFF2-40B4-BE49-F238E27FC236}">
                <a16:creationId xmlns:a16="http://schemas.microsoft.com/office/drawing/2014/main" id="{B12D5F83-254D-7987-252D-30A29A9329AC}"/>
              </a:ext>
            </a:extLst>
          </p:cNvPr>
          <p:cNvGrpSpPr/>
          <p:nvPr/>
        </p:nvGrpSpPr>
        <p:grpSpPr>
          <a:xfrm>
            <a:off x="9458770" y="1490499"/>
            <a:ext cx="1664129" cy="1729157"/>
            <a:chOff x="9458770" y="1490499"/>
            <a:chExt cx="1664129" cy="1729157"/>
          </a:xfrm>
        </p:grpSpPr>
        <p:sp>
          <p:nvSpPr>
            <p:cNvPr id="35" name="TextBox 34">
              <a:extLst>
                <a:ext uri="{FF2B5EF4-FFF2-40B4-BE49-F238E27FC236}">
                  <a16:creationId xmlns:a16="http://schemas.microsoft.com/office/drawing/2014/main" id="{28997AFE-4ED8-C68C-E68F-CF896A75D49A}"/>
                </a:ext>
              </a:extLst>
            </p:cNvPr>
            <p:cNvSpPr txBox="1"/>
            <p:nvPr/>
          </p:nvSpPr>
          <p:spPr>
            <a:xfrm>
              <a:off x="9458771" y="1490499"/>
              <a:ext cx="1664125" cy="646331"/>
            </a:xfrm>
            <a:prstGeom prst="rect">
              <a:avLst/>
            </a:prstGeom>
            <a:solidFill>
              <a:schemeClr val="bg1">
                <a:lumMod val="95000"/>
              </a:schemeClr>
            </a:solidFill>
            <a:ln>
              <a:noFill/>
            </a:ln>
          </p:spPr>
          <p:txBody>
            <a:bodyPr wrap="square" rtlCol="0">
              <a:spAutoFit/>
            </a:bodyPr>
            <a:lstStyle/>
            <a:p>
              <a:pPr algn="ctr"/>
              <a:r>
                <a:rPr lang="en-US" sz="1800" b="1" dirty="0">
                  <a:solidFill>
                    <a:schemeClr val="tx1"/>
                  </a:solidFill>
                </a:rPr>
                <a:t>Assembly</a:t>
              </a:r>
              <a:r>
                <a:rPr lang="en-US" b="1" dirty="0"/>
                <a:t> Committees</a:t>
              </a:r>
            </a:p>
          </p:txBody>
        </p:sp>
        <p:sp>
          <p:nvSpPr>
            <p:cNvPr id="37" name="Rectangle 36">
              <a:extLst>
                <a:ext uri="{FF2B5EF4-FFF2-40B4-BE49-F238E27FC236}">
                  <a16:creationId xmlns:a16="http://schemas.microsoft.com/office/drawing/2014/main" id="{D537BF50-F8F3-19C8-FD25-B6B9A1A25C96}"/>
                </a:ext>
              </a:extLst>
            </p:cNvPr>
            <p:cNvSpPr/>
            <p:nvPr/>
          </p:nvSpPr>
          <p:spPr>
            <a:xfrm>
              <a:off x="9458770" y="2108425"/>
              <a:ext cx="1664129" cy="1111231"/>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171450">
                <a:buFont typeface="Arial" panose="020B0604020202020204" pitchFamily="34" charset="0"/>
                <a:buChar char="•"/>
              </a:pPr>
              <a:r>
                <a:rPr lang="en-US" sz="1400" b="1" dirty="0">
                  <a:solidFill>
                    <a:schemeClr val="tx1"/>
                  </a:solidFill>
                </a:rPr>
                <a:t>Housing</a:t>
              </a:r>
            </a:p>
            <a:p>
              <a:pPr marL="285750" indent="-171450">
                <a:buFont typeface="Arial" panose="020B0604020202020204" pitchFamily="34" charset="0"/>
                <a:buChar char="•"/>
              </a:pPr>
              <a:r>
                <a:rPr lang="en-US" sz="1400" b="1" dirty="0">
                  <a:solidFill>
                    <a:schemeClr val="tx1"/>
                  </a:solidFill>
                </a:rPr>
                <a:t>Local Govt </a:t>
              </a:r>
            </a:p>
            <a:p>
              <a:pPr marL="285750" indent="-171450">
                <a:buFont typeface="Arial" panose="020B0604020202020204" pitchFamily="34" charset="0"/>
                <a:buChar char="•"/>
              </a:pPr>
              <a:r>
                <a:rPr lang="en-US" sz="1400" b="1" dirty="0">
                  <a:solidFill>
                    <a:schemeClr val="tx1"/>
                  </a:solidFill>
                </a:rPr>
                <a:t>Environmental</a:t>
              </a:r>
            </a:p>
            <a:p>
              <a:pPr marL="285750" indent="-171450">
                <a:buFont typeface="Arial" panose="020B0604020202020204" pitchFamily="34" charset="0"/>
                <a:buChar char="•"/>
              </a:pPr>
              <a:r>
                <a:rPr lang="en-US" sz="1400" b="1" dirty="0">
                  <a:solidFill>
                    <a:schemeClr val="tx1"/>
                  </a:solidFill>
                </a:rPr>
                <a:t>Appropriations</a:t>
              </a:r>
            </a:p>
            <a:p>
              <a:pPr marL="285750" indent="-171450">
                <a:buFont typeface="Arial" panose="020B0604020202020204" pitchFamily="34" charset="0"/>
                <a:buChar char="•"/>
              </a:pPr>
              <a:r>
                <a:rPr lang="en-US" sz="1400" b="1" dirty="0">
                  <a:solidFill>
                    <a:schemeClr val="tx1"/>
                  </a:solidFill>
                </a:rPr>
                <a:t>Others</a:t>
              </a:r>
            </a:p>
          </p:txBody>
        </p:sp>
      </p:grpSp>
      <p:cxnSp>
        <p:nvCxnSpPr>
          <p:cNvPr id="39" name="Straight Arrow Connector 38">
            <a:extLst>
              <a:ext uri="{FF2B5EF4-FFF2-40B4-BE49-F238E27FC236}">
                <a16:creationId xmlns:a16="http://schemas.microsoft.com/office/drawing/2014/main" id="{1220680F-9D90-8B71-2777-4E122796E6C5}"/>
              </a:ext>
            </a:extLst>
          </p:cNvPr>
          <p:cNvCxnSpPr>
            <a:cxnSpLocks/>
          </p:cNvCxnSpPr>
          <p:nvPr/>
        </p:nvCxnSpPr>
        <p:spPr>
          <a:xfrm>
            <a:off x="9075620" y="1308427"/>
            <a:ext cx="0" cy="23642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64E5E4FF-7415-693C-2992-B9F2F1441264}"/>
              </a:ext>
            </a:extLst>
          </p:cNvPr>
          <p:cNvCxnSpPr>
            <a:cxnSpLocks/>
          </p:cNvCxnSpPr>
          <p:nvPr/>
        </p:nvCxnSpPr>
        <p:spPr>
          <a:xfrm>
            <a:off x="6096000" y="1110675"/>
            <a:ext cx="1000615" cy="56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Connector 58">
            <a:extLst>
              <a:ext uri="{FF2B5EF4-FFF2-40B4-BE49-F238E27FC236}">
                <a16:creationId xmlns:a16="http://schemas.microsoft.com/office/drawing/2014/main" id="{70B91908-20DB-3A6F-EB8A-156741CAC2A7}"/>
              </a:ext>
            </a:extLst>
          </p:cNvPr>
          <p:cNvCxnSpPr>
            <a:cxnSpLocks/>
          </p:cNvCxnSpPr>
          <p:nvPr/>
        </p:nvCxnSpPr>
        <p:spPr>
          <a:xfrm>
            <a:off x="6083950" y="1090133"/>
            <a:ext cx="12050" cy="1384726"/>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060F70DF-BC84-249A-CD85-BE2B2C115219}"/>
              </a:ext>
            </a:extLst>
          </p:cNvPr>
          <p:cNvCxnSpPr>
            <a:cxnSpLocks/>
          </p:cNvCxnSpPr>
          <p:nvPr/>
        </p:nvCxnSpPr>
        <p:spPr>
          <a:xfrm flipV="1">
            <a:off x="6096000" y="4306897"/>
            <a:ext cx="0" cy="9017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pic>
        <p:nvPicPr>
          <p:cNvPr id="29" name="Picture 28">
            <a:extLst>
              <a:ext uri="{FF2B5EF4-FFF2-40B4-BE49-F238E27FC236}">
                <a16:creationId xmlns:a16="http://schemas.microsoft.com/office/drawing/2014/main" id="{3B5353DC-95FA-0FEE-F2EF-024C2500A2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33352" cy="773269"/>
          </a:xfrm>
          <a:prstGeom prst="rect">
            <a:avLst/>
          </a:prstGeom>
        </p:spPr>
      </p:pic>
      <p:sp>
        <p:nvSpPr>
          <p:cNvPr id="49" name="Footer Placeholder 4">
            <a:extLst>
              <a:ext uri="{FF2B5EF4-FFF2-40B4-BE49-F238E27FC236}">
                <a16:creationId xmlns:a16="http://schemas.microsoft.com/office/drawing/2014/main" id="{DEC2E2F8-9BC1-9643-AC42-ECE2C03FC2C4}"/>
              </a:ext>
            </a:extLst>
          </p:cNvPr>
          <p:cNvSpPr txBox="1">
            <a:spLocks/>
          </p:cNvSpPr>
          <p:nvPr/>
        </p:nvSpPr>
        <p:spPr>
          <a:xfrm>
            <a:off x="0" y="6709328"/>
            <a:ext cx="12192000" cy="14867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100" dirty="0"/>
              <a:t>  © 2025 </a:t>
            </a:r>
            <a:r>
              <a:rPr lang="en-US" sz="1100" dirty="0" err="1"/>
              <a:t>CatalystsCA</a:t>
            </a:r>
            <a:r>
              <a:rPr lang="en-US" sz="1100" dirty="0"/>
              <a:t> | POB 1703, Mill Valley, CA 94942 | </a:t>
            </a:r>
            <a:r>
              <a:rPr lang="en-US" sz="1100" dirty="0" err="1"/>
              <a:t>tel</a:t>
            </a:r>
            <a:r>
              <a:rPr lang="en-US" sz="1100" dirty="0"/>
              <a:t>: 415-686-4375.  </a:t>
            </a:r>
            <a:r>
              <a:rPr lang="en-US" sz="1100" dirty="0">
                <a:hlinkClick r:id="rId4"/>
              </a:rPr>
              <a:t>www.Catalystsca.org</a:t>
            </a:r>
            <a:r>
              <a:rPr lang="en-US" sz="1100" dirty="0"/>
              <a:t>  All Rights Reserved. 
</a:t>
            </a:r>
          </a:p>
          <a:p>
            <a:endParaRPr lang="en-US" sz="1050" dirty="0"/>
          </a:p>
        </p:txBody>
      </p:sp>
    </p:spTree>
    <p:extLst>
      <p:ext uri="{BB962C8B-B14F-4D97-AF65-F5344CB8AC3E}">
        <p14:creationId xmlns:p14="http://schemas.microsoft.com/office/powerpoint/2010/main" val="868919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21089-006F-270F-7E35-3E93C6F5D769}"/>
            </a:ext>
          </a:extLst>
        </p:cNvPr>
        <p:cNvGrpSpPr/>
        <p:nvPr/>
      </p:nvGrpSpPr>
      <p:grpSpPr>
        <a:xfrm>
          <a:off x="0" y="0"/>
          <a:ext cx="0" cy="0"/>
          <a:chOff x="0" y="0"/>
          <a:chExt cx="0" cy="0"/>
        </a:xfrm>
      </p:grpSpPr>
      <p:sp>
        <p:nvSpPr>
          <p:cNvPr id="56" name="Rectangle 55">
            <a:extLst>
              <a:ext uri="{FF2B5EF4-FFF2-40B4-BE49-F238E27FC236}">
                <a16:creationId xmlns:a16="http://schemas.microsoft.com/office/drawing/2014/main" id="{A748362E-E86A-99F2-87DB-9733FE3F6411}"/>
              </a:ext>
            </a:extLst>
          </p:cNvPr>
          <p:cNvSpPr/>
          <p:nvPr/>
        </p:nvSpPr>
        <p:spPr>
          <a:xfrm>
            <a:off x="0" y="-1"/>
            <a:ext cx="12192000" cy="784771"/>
          </a:xfrm>
          <a:prstGeom prst="rect">
            <a:avLst/>
          </a:prstGeom>
          <a:solidFill>
            <a:srgbClr val="FEF3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HOW A BILL BECOMES A LAW</a:t>
            </a:r>
          </a:p>
        </p:txBody>
      </p:sp>
      <p:pic>
        <p:nvPicPr>
          <p:cNvPr id="29" name="Picture 28">
            <a:extLst>
              <a:ext uri="{FF2B5EF4-FFF2-40B4-BE49-F238E27FC236}">
                <a16:creationId xmlns:a16="http://schemas.microsoft.com/office/drawing/2014/main" id="{1E35877A-4F8B-4E63-B3EA-38140A19F4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33352" cy="773269"/>
          </a:xfrm>
          <a:prstGeom prst="rect">
            <a:avLst/>
          </a:prstGeom>
        </p:spPr>
      </p:pic>
      <p:sp>
        <p:nvSpPr>
          <p:cNvPr id="49" name="Footer Placeholder 4">
            <a:extLst>
              <a:ext uri="{FF2B5EF4-FFF2-40B4-BE49-F238E27FC236}">
                <a16:creationId xmlns:a16="http://schemas.microsoft.com/office/drawing/2014/main" id="{1BCE3B9D-A0C8-C260-19A4-6E4A6AE6CCE9}"/>
              </a:ext>
            </a:extLst>
          </p:cNvPr>
          <p:cNvSpPr txBox="1">
            <a:spLocks/>
          </p:cNvSpPr>
          <p:nvPr/>
        </p:nvSpPr>
        <p:spPr>
          <a:xfrm>
            <a:off x="0" y="6709328"/>
            <a:ext cx="12192000" cy="14867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100" dirty="0"/>
              <a:t>  © 2025 </a:t>
            </a:r>
            <a:r>
              <a:rPr lang="en-US" sz="1100" dirty="0" err="1"/>
              <a:t>CatalystsCA</a:t>
            </a:r>
            <a:r>
              <a:rPr lang="en-US" sz="1100" dirty="0"/>
              <a:t> | POB 1703, Mill Valley, CA 94942 | </a:t>
            </a:r>
            <a:r>
              <a:rPr lang="en-US" sz="1100" dirty="0" err="1"/>
              <a:t>tel</a:t>
            </a:r>
            <a:r>
              <a:rPr lang="en-US" sz="1100" dirty="0"/>
              <a:t>: 415-686-4375.  </a:t>
            </a:r>
            <a:r>
              <a:rPr lang="en-US" sz="1100" dirty="0">
                <a:hlinkClick r:id="rId4"/>
              </a:rPr>
              <a:t>www.Catalystsca.org</a:t>
            </a:r>
            <a:r>
              <a:rPr lang="en-US" sz="1100" dirty="0"/>
              <a:t>  All Rights Reserved. 
</a:t>
            </a:r>
          </a:p>
          <a:p>
            <a:endParaRPr lang="en-US" sz="1050" dirty="0"/>
          </a:p>
        </p:txBody>
      </p:sp>
      <p:pic>
        <p:nvPicPr>
          <p:cNvPr id="10" name="Picture 9">
            <a:extLst>
              <a:ext uri="{FF2B5EF4-FFF2-40B4-BE49-F238E27FC236}">
                <a16:creationId xmlns:a16="http://schemas.microsoft.com/office/drawing/2014/main" id="{41EFF8EF-03A3-3E90-767A-B66610CE43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7211" y="933441"/>
            <a:ext cx="4047712" cy="5237410"/>
          </a:xfrm>
          <a:prstGeom prst="rect">
            <a:avLst/>
          </a:prstGeom>
        </p:spPr>
      </p:pic>
      <p:sp>
        <p:nvSpPr>
          <p:cNvPr id="14" name="TextBox 13">
            <a:extLst>
              <a:ext uri="{FF2B5EF4-FFF2-40B4-BE49-F238E27FC236}">
                <a16:creationId xmlns:a16="http://schemas.microsoft.com/office/drawing/2014/main" id="{437170A4-D22A-2FC7-EB21-2D222A86EFD4}"/>
              </a:ext>
            </a:extLst>
          </p:cNvPr>
          <p:cNvSpPr txBox="1"/>
          <p:nvPr/>
        </p:nvSpPr>
        <p:spPr>
          <a:xfrm>
            <a:off x="426720" y="894081"/>
            <a:ext cx="6502400" cy="5570756"/>
          </a:xfrm>
          <a:prstGeom prst="rect">
            <a:avLst/>
          </a:prstGeom>
          <a:noFill/>
        </p:spPr>
        <p:txBody>
          <a:bodyPr wrap="square">
            <a:spAutoFit/>
          </a:bodyPr>
          <a:lstStyle/>
          <a:p>
            <a:pPr algn="l" fontAlgn="base">
              <a:spcAft>
                <a:spcPts val="750"/>
              </a:spcAft>
              <a:buNone/>
            </a:pPr>
            <a:r>
              <a:rPr lang="en-US" sz="2400" b="0" i="0" dirty="0">
                <a:effectLst/>
              </a:rPr>
              <a:t>Laws passed by the Legislature have a direct impact on your life. They can affect the taxes you pay, the number of students in your child’s classroom, and the penalty for drunk driving.</a:t>
            </a:r>
          </a:p>
          <a:p>
            <a:pPr algn="l" fontAlgn="base">
              <a:spcAft>
                <a:spcPts val="750"/>
              </a:spcAft>
              <a:buNone/>
            </a:pPr>
            <a:r>
              <a:rPr lang="en-US" sz="2400" b="0" i="0" dirty="0">
                <a:effectLst/>
              </a:rPr>
              <a:t>All legislation begins as an idea. Ideas can come from anyone. The process begins when someone persuades a Senator or Assembly Member to author a bill.</a:t>
            </a:r>
          </a:p>
          <a:p>
            <a:pPr algn="l" fontAlgn="base">
              <a:spcAft>
                <a:spcPts val="750"/>
              </a:spcAft>
              <a:buNone/>
            </a:pPr>
            <a:r>
              <a:rPr lang="en-US" sz="2400" b="0" i="0" dirty="0">
                <a:effectLst/>
              </a:rPr>
              <a:t>A legislator sends the idea and the language for the bill to the Legislative Counsel where it is drafted into the actual bill. The drafted bill is returned to the legislator for introduction.</a:t>
            </a:r>
          </a:p>
          <a:p>
            <a:pPr algn="l" fontAlgn="base">
              <a:buNone/>
            </a:pPr>
            <a:r>
              <a:rPr lang="en-US" sz="2400" b="0" i="0" u="sng" strike="noStrike" dirty="0">
                <a:solidFill>
                  <a:srgbClr val="FFFFFF"/>
                </a:solidFill>
                <a:effectLst/>
                <a:hlinkClick r:id="rId6"/>
              </a:rPr>
              <a:t>• Life Cycle of a Bill</a:t>
            </a:r>
            <a:endParaRPr lang="en-US" sz="2400" b="0" i="0" dirty="0">
              <a:solidFill>
                <a:srgbClr val="000000"/>
              </a:solidFill>
              <a:effectLst/>
            </a:endParaRPr>
          </a:p>
          <a:p>
            <a:pPr algn="l" fontAlgn="base"/>
            <a:r>
              <a:rPr lang="en-US" sz="2400" b="0" i="0" u="sng" strike="noStrike" dirty="0">
                <a:solidFill>
                  <a:srgbClr val="FFFFFF"/>
                </a:solidFill>
                <a:effectLst/>
                <a:hlinkClick r:id="rId7"/>
              </a:rPr>
              <a:t>• The Legislative Process</a:t>
            </a:r>
            <a:endParaRPr lang="en-US" sz="2400" b="0" i="0" dirty="0">
              <a:solidFill>
                <a:srgbClr val="000000"/>
              </a:solidFill>
              <a:effectLst/>
            </a:endParaRPr>
          </a:p>
        </p:txBody>
      </p:sp>
    </p:spTree>
    <p:extLst>
      <p:ext uri="{BB962C8B-B14F-4D97-AF65-F5344CB8AC3E}">
        <p14:creationId xmlns:p14="http://schemas.microsoft.com/office/powerpoint/2010/main" val="28145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3E148-37B8-2F36-11EA-D4B6D400AF67}"/>
            </a:ext>
          </a:extLst>
        </p:cNvPr>
        <p:cNvGrpSpPr/>
        <p:nvPr/>
      </p:nvGrpSpPr>
      <p:grpSpPr>
        <a:xfrm>
          <a:off x="0" y="0"/>
          <a:ext cx="0" cy="0"/>
          <a:chOff x="0" y="0"/>
          <a:chExt cx="0" cy="0"/>
        </a:xfrm>
      </p:grpSpPr>
      <p:sp>
        <p:nvSpPr>
          <p:cNvPr id="56" name="Rectangle 55">
            <a:extLst>
              <a:ext uri="{FF2B5EF4-FFF2-40B4-BE49-F238E27FC236}">
                <a16:creationId xmlns:a16="http://schemas.microsoft.com/office/drawing/2014/main" id="{12D84C0A-A647-164C-E202-6C76071611BA}"/>
              </a:ext>
            </a:extLst>
          </p:cNvPr>
          <p:cNvSpPr/>
          <p:nvPr/>
        </p:nvSpPr>
        <p:spPr>
          <a:xfrm>
            <a:off x="0" y="-1"/>
            <a:ext cx="12192000" cy="784771"/>
          </a:xfrm>
          <a:prstGeom prst="rect">
            <a:avLst/>
          </a:prstGeom>
          <a:solidFill>
            <a:srgbClr val="FEF3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2025 LEGISLATIVE CALENDARS</a:t>
            </a:r>
          </a:p>
        </p:txBody>
      </p:sp>
      <p:pic>
        <p:nvPicPr>
          <p:cNvPr id="29" name="Picture 28">
            <a:extLst>
              <a:ext uri="{FF2B5EF4-FFF2-40B4-BE49-F238E27FC236}">
                <a16:creationId xmlns:a16="http://schemas.microsoft.com/office/drawing/2014/main" id="{5EFCC9D1-1208-9667-3F7F-BFB57353D2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33352" cy="773269"/>
          </a:xfrm>
          <a:prstGeom prst="rect">
            <a:avLst/>
          </a:prstGeom>
        </p:spPr>
      </p:pic>
      <p:sp>
        <p:nvSpPr>
          <p:cNvPr id="49" name="Footer Placeholder 4">
            <a:extLst>
              <a:ext uri="{FF2B5EF4-FFF2-40B4-BE49-F238E27FC236}">
                <a16:creationId xmlns:a16="http://schemas.microsoft.com/office/drawing/2014/main" id="{7D89F475-CC20-214F-6801-16A65EBD91B9}"/>
              </a:ext>
            </a:extLst>
          </p:cNvPr>
          <p:cNvSpPr txBox="1">
            <a:spLocks/>
          </p:cNvSpPr>
          <p:nvPr/>
        </p:nvSpPr>
        <p:spPr>
          <a:xfrm>
            <a:off x="0" y="6709328"/>
            <a:ext cx="12192000" cy="14867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100" dirty="0"/>
              <a:t>  © 2025 </a:t>
            </a:r>
            <a:r>
              <a:rPr lang="en-US" sz="1100" dirty="0" err="1"/>
              <a:t>CatalystsCA</a:t>
            </a:r>
            <a:r>
              <a:rPr lang="en-US" sz="1100" dirty="0"/>
              <a:t> | POB 1703, Mill Valley, CA 94942 | </a:t>
            </a:r>
            <a:r>
              <a:rPr lang="en-US" sz="1100" dirty="0" err="1"/>
              <a:t>tel</a:t>
            </a:r>
            <a:r>
              <a:rPr lang="en-US" sz="1100" dirty="0"/>
              <a:t>: 415-686-4375.  </a:t>
            </a:r>
            <a:r>
              <a:rPr lang="en-US" sz="1100" dirty="0">
                <a:hlinkClick r:id="rId4"/>
              </a:rPr>
              <a:t>www.Catalystsca.org</a:t>
            </a:r>
            <a:r>
              <a:rPr lang="en-US" sz="1100" dirty="0"/>
              <a:t>  All Rights Reserved. 
</a:t>
            </a:r>
          </a:p>
          <a:p>
            <a:endParaRPr lang="en-US" sz="1050" dirty="0"/>
          </a:p>
        </p:txBody>
      </p:sp>
      <p:pic>
        <p:nvPicPr>
          <p:cNvPr id="3" name="Picture 2">
            <a:extLst>
              <a:ext uri="{FF2B5EF4-FFF2-40B4-BE49-F238E27FC236}">
                <a16:creationId xmlns:a16="http://schemas.microsoft.com/office/drawing/2014/main" id="{19BE9E2E-8E15-0036-F2CB-C285BC190D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4359" y="1298892"/>
            <a:ext cx="6059594" cy="4544695"/>
          </a:xfrm>
          <a:prstGeom prst="rect">
            <a:avLst/>
          </a:prstGeom>
        </p:spPr>
      </p:pic>
      <p:sp>
        <p:nvSpPr>
          <p:cNvPr id="5" name="TextBox 4">
            <a:extLst>
              <a:ext uri="{FF2B5EF4-FFF2-40B4-BE49-F238E27FC236}">
                <a16:creationId xmlns:a16="http://schemas.microsoft.com/office/drawing/2014/main" id="{CD69DA7B-3EB4-0416-7C54-1CD814A8CCFA}"/>
              </a:ext>
            </a:extLst>
          </p:cNvPr>
          <p:cNvSpPr txBox="1"/>
          <p:nvPr/>
        </p:nvSpPr>
        <p:spPr>
          <a:xfrm>
            <a:off x="7437120" y="2312573"/>
            <a:ext cx="4023360" cy="2708434"/>
          </a:xfrm>
          <a:prstGeom prst="rect">
            <a:avLst/>
          </a:prstGeom>
          <a:noFill/>
        </p:spPr>
        <p:txBody>
          <a:bodyPr wrap="square">
            <a:spAutoFit/>
          </a:bodyPr>
          <a:lstStyle/>
          <a:p>
            <a:pPr algn="l" fontAlgn="base">
              <a:spcAft>
                <a:spcPts val="750"/>
              </a:spcAft>
              <a:buNone/>
            </a:pPr>
            <a:r>
              <a:rPr lang="en-US" dirty="0">
                <a:solidFill>
                  <a:srgbClr val="0563C1"/>
                </a:solidFill>
                <a:latin typeface="Open Sans" panose="020B0606030504020204" pitchFamily="34" charset="0"/>
              </a:rPr>
              <a:t> </a:t>
            </a:r>
            <a:r>
              <a:rPr lang="en-US" sz="2000" b="1" dirty="0">
                <a:latin typeface="Open Sans" panose="020B0606030504020204" pitchFamily="34" charset="0"/>
              </a:rPr>
              <a:t>DOWNLOAD CALENDAR (PDF)</a:t>
            </a:r>
          </a:p>
          <a:p>
            <a:pPr algn="l" fontAlgn="base">
              <a:spcAft>
                <a:spcPts val="750"/>
              </a:spcAft>
              <a:buNone/>
            </a:pPr>
            <a:endParaRPr lang="en-US" dirty="0">
              <a:solidFill>
                <a:srgbClr val="0563C1"/>
              </a:solidFill>
              <a:latin typeface="Open Sans" panose="020B0606030504020204" pitchFamily="34" charset="0"/>
            </a:endParaRPr>
          </a:p>
          <a:p>
            <a:pPr algn="l" fontAlgn="base">
              <a:spcAft>
                <a:spcPts val="750"/>
              </a:spcAft>
              <a:buNone/>
            </a:pPr>
            <a:r>
              <a:rPr lang="en-US" sz="2800" b="0" i="0" u="none" strike="noStrike" dirty="0">
                <a:solidFill>
                  <a:srgbClr val="FFFFFF"/>
                </a:solidFill>
                <a:effectLst/>
                <a:latin typeface="Open Sans" panose="020B0606030504020204" pitchFamily="34" charset="0"/>
                <a:hlinkClick r:id="rId6"/>
              </a:rPr>
              <a:t>• </a:t>
            </a:r>
            <a:r>
              <a:rPr lang="en-US" sz="2800" b="0" i="0" u="none" strike="noStrike" dirty="0">
                <a:solidFill>
                  <a:srgbClr val="0563C1"/>
                </a:solidFill>
                <a:effectLst/>
                <a:latin typeface="Open Sans" panose="020B0606030504020204" pitchFamily="34" charset="0"/>
                <a:hlinkClick r:id="rId7">
                  <a:extLst>
                    <a:ext uri="{A12FA001-AC4F-418D-AE19-62706E023703}">
                      <ahyp:hlinkClr xmlns:ahyp="http://schemas.microsoft.com/office/drawing/2018/hyperlinkcolor" val="tx"/>
                    </a:ext>
                  </a:extLst>
                </a:hlinkClick>
              </a:rPr>
              <a:t>Current State Assembly Calendar</a:t>
            </a:r>
            <a:endParaRPr lang="en-US" sz="2800" b="0" i="0" dirty="0">
              <a:solidFill>
                <a:srgbClr val="FFFFFF"/>
              </a:solidFill>
              <a:effectLst/>
              <a:latin typeface="Open Sans" panose="020B0606030504020204" pitchFamily="34" charset="0"/>
            </a:endParaRPr>
          </a:p>
          <a:p>
            <a:pPr algn="l" fontAlgn="base">
              <a:spcAft>
                <a:spcPts val="750"/>
              </a:spcAft>
            </a:pPr>
            <a:r>
              <a:rPr lang="en-US" sz="2800" b="0" i="0" u="none" strike="noStrike" dirty="0">
                <a:solidFill>
                  <a:srgbClr val="FFFFFF"/>
                </a:solidFill>
                <a:effectLst/>
                <a:latin typeface="Open Sans" panose="020B0606030504020204" pitchFamily="34" charset="0"/>
                <a:hlinkClick r:id="rId6"/>
              </a:rPr>
              <a:t>• Current State Senate Calendar</a:t>
            </a:r>
            <a:endParaRPr lang="en-US" sz="2800" b="0" i="0" dirty="0">
              <a:solidFill>
                <a:srgbClr val="FFFFFF"/>
              </a:solidFill>
              <a:effectLst/>
              <a:latin typeface="Open Sans" panose="020B0606030504020204" pitchFamily="34" charset="0"/>
            </a:endParaRPr>
          </a:p>
        </p:txBody>
      </p:sp>
    </p:spTree>
    <p:extLst>
      <p:ext uri="{BB962C8B-B14F-4D97-AF65-F5344CB8AC3E}">
        <p14:creationId xmlns:p14="http://schemas.microsoft.com/office/powerpoint/2010/main" val="136165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87854D-168D-9126-8875-1BDE355D9B5F}"/>
            </a:ext>
          </a:extLst>
        </p:cNvPr>
        <p:cNvGrpSpPr/>
        <p:nvPr/>
      </p:nvGrpSpPr>
      <p:grpSpPr>
        <a:xfrm>
          <a:off x="0" y="0"/>
          <a:ext cx="0" cy="0"/>
          <a:chOff x="0" y="0"/>
          <a:chExt cx="0" cy="0"/>
        </a:xfrm>
      </p:grpSpPr>
      <p:sp>
        <p:nvSpPr>
          <p:cNvPr id="56" name="Rectangle 55">
            <a:extLst>
              <a:ext uri="{FF2B5EF4-FFF2-40B4-BE49-F238E27FC236}">
                <a16:creationId xmlns:a16="http://schemas.microsoft.com/office/drawing/2014/main" id="{254D3EAF-8CAB-4852-7487-09E985F42C2D}"/>
              </a:ext>
            </a:extLst>
          </p:cNvPr>
          <p:cNvSpPr/>
          <p:nvPr/>
        </p:nvSpPr>
        <p:spPr>
          <a:xfrm>
            <a:off x="0" y="-1"/>
            <a:ext cx="12192000" cy="784771"/>
          </a:xfrm>
          <a:prstGeom prst="rect">
            <a:avLst/>
          </a:prstGeom>
          <a:solidFill>
            <a:srgbClr val="FEF3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2025 HOUSING BILLS</a:t>
            </a:r>
          </a:p>
        </p:txBody>
      </p:sp>
      <p:pic>
        <p:nvPicPr>
          <p:cNvPr id="29" name="Picture 28">
            <a:extLst>
              <a:ext uri="{FF2B5EF4-FFF2-40B4-BE49-F238E27FC236}">
                <a16:creationId xmlns:a16="http://schemas.microsoft.com/office/drawing/2014/main" id="{6A0EFDAC-AE75-AD65-4F83-0720C57C3B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33352" cy="773269"/>
          </a:xfrm>
          <a:prstGeom prst="rect">
            <a:avLst/>
          </a:prstGeom>
        </p:spPr>
      </p:pic>
      <p:sp>
        <p:nvSpPr>
          <p:cNvPr id="49" name="Footer Placeholder 4">
            <a:extLst>
              <a:ext uri="{FF2B5EF4-FFF2-40B4-BE49-F238E27FC236}">
                <a16:creationId xmlns:a16="http://schemas.microsoft.com/office/drawing/2014/main" id="{9CEA96EC-0687-A48A-6876-66A362D03F0C}"/>
              </a:ext>
            </a:extLst>
          </p:cNvPr>
          <p:cNvSpPr txBox="1">
            <a:spLocks/>
          </p:cNvSpPr>
          <p:nvPr/>
        </p:nvSpPr>
        <p:spPr>
          <a:xfrm>
            <a:off x="0" y="6709328"/>
            <a:ext cx="12192000" cy="14867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100" dirty="0"/>
              <a:t>  © 2025 </a:t>
            </a:r>
            <a:r>
              <a:rPr lang="en-US" sz="1100" dirty="0" err="1"/>
              <a:t>CatalystsCA</a:t>
            </a:r>
            <a:r>
              <a:rPr lang="en-US" sz="1100" dirty="0"/>
              <a:t> | POB 1703, Mill Valley, CA 94942 | </a:t>
            </a:r>
            <a:r>
              <a:rPr lang="en-US" sz="1100" dirty="0" err="1"/>
              <a:t>tel</a:t>
            </a:r>
            <a:r>
              <a:rPr lang="en-US" sz="1100" dirty="0"/>
              <a:t>: 415-686-4375.  </a:t>
            </a:r>
            <a:r>
              <a:rPr lang="en-US" sz="1100" dirty="0">
                <a:hlinkClick r:id="rId4"/>
              </a:rPr>
              <a:t>www.Catalystsca.org</a:t>
            </a:r>
            <a:r>
              <a:rPr lang="en-US" sz="1100" dirty="0"/>
              <a:t>  All Rights Reserved. 
</a:t>
            </a:r>
          </a:p>
          <a:p>
            <a:endParaRPr lang="en-US" sz="1050" dirty="0"/>
          </a:p>
        </p:txBody>
      </p:sp>
      <p:sp>
        <p:nvSpPr>
          <p:cNvPr id="4" name="TextBox 3">
            <a:extLst>
              <a:ext uri="{FF2B5EF4-FFF2-40B4-BE49-F238E27FC236}">
                <a16:creationId xmlns:a16="http://schemas.microsoft.com/office/drawing/2014/main" id="{29EA3651-C063-D14B-7B13-6D59A5A4A590}"/>
              </a:ext>
            </a:extLst>
          </p:cNvPr>
          <p:cNvSpPr txBox="1"/>
          <p:nvPr/>
        </p:nvSpPr>
        <p:spPr>
          <a:xfrm>
            <a:off x="1178560" y="2673539"/>
            <a:ext cx="3251200" cy="2021066"/>
          </a:xfrm>
          <a:prstGeom prst="rect">
            <a:avLst/>
          </a:prstGeom>
          <a:noFill/>
        </p:spPr>
        <p:txBody>
          <a:bodyPr wrap="square">
            <a:spAutoFit/>
          </a:bodyPr>
          <a:lstStyle/>
          <a:p>
            <a:pPr algn="l" fontAlgn="base">
              <a:spcAft>
                <a:spcPts val="750"/>
              </a:spcAft>
              <a:buNone/>
            </a:pPr>
            <a:r>
              <a:rPr lang="en-US" sz="2800" b="1" i="0" u="none" strike="noStrike" dirty="0">
                <a:effectLst/>
                <a:latin typeface="Open Sans" panose="020B0606030504020204" pitchFamily="34" charset="0"/>
              </a:rPr>
              <a:t>VIEW LIST OF CURRENT BILLS</a:t>
            </a:r>
            <a:endParaRPr lang="en-US" sz="2800" b="1" i="0" u="none" strike="noStrike" dirty="0">
              <a:effectLst/>
              <a:latin typeface="Open Sans" panose="020B0606030504020204" pitchFamily="34" charset="0"/>
              <a:hlinkClick r:id="rId5">
                <a:extLst>
                  <a:ext uri="{A12FA001-AC4F-418D-AE19-62706E023703}">
                    <ahyp:hlinkClr xmlns:ahyp="http://schemas.microsoft.com/office/drawing/2018/hyperlinkcolor" val="tx"/>
                  </a:ext>
                </a:extLst>
              </a:hlinkClick>
            </a:endParaRPr>
          </a:p>
          <a:p>
            <a:pPr algn="l" fontAlgn="base">
              <a:spcAft>
                <a:spcPts val="750"/>
              </a:spcAft>
              <a:buNone/>
            </a:pPr>
            <a:r>
              <a:rPr lang="en-US" sz="2800" b="0" i="0" u="none" strike="noStrike" dirty="0">
                <a:solidFill>
                  <a:srgbClr val="0563C1"/>
                </a:solidFill>
                <a:effectLst/>
                <a:latin typeface="Open Sans" panose="020B0606030504020204" pitchFamily="34" charset="0"/>
                <a:hlinkClick r:id="rId5">
                  <a:extLst>
                    <a:ext uri="{A12FA001-AC4F-418D-AE19-62706E023703}">
                      <ahyp:hlinkClr xmlns:ahyp="http://schemas.microsoft.com/office/drawing/2018/hyperlinkcolor" val="tx"/>
                    </a:ext>
                  </a:extLst>
                </a:hlinkClick>
              </a:rPr>
              <a:t>• By Subject</a:t>
            </a:r>
            <a:endParaRPr lang="en-US" sz="2800" b="0" i="0" dirty="0">
              <a:solidFill>
                <a:srgbClr val="FFFFFF"/>
              </a:solidFill>
              <a:effectLst/>
              <a:latin typeface="Open Sans" panose="020B0606030504020204" pitchFamily="34" charset="0"/>
            </a:endParaRPr>
          </a:p>
          <a:p>
            <a:pPr algn="l" fontAlgn="base">
              <a:spcAft>
                <a:spcPts val="750"/>
              </a:spcAft>
            </a:pPr>
            <a:r>
              <a:rPr lang="en-US" sz="2800" b="0" i="0" u="none" strike="noStrike" dirty="0">
                <a:solidFill>
                  <a:srgbClr val="FFFFFF"/>
                </a:solidFill>
                <a:effectLst/>
                <a:latin typeface="Open Sans" panose="020B0606030504020204" pitchFamily="34" charset="0"/>
                <a:hlinkClick r:id="rId6"/>
              </a:rPr>
              <a:t>• By Bill Number</a:t>
            </a:r>
            <a:endParaRPr lang="en-US" sz="2800" b="0" i="0" dirty="0">
              <a:solidFill>
                <a:srgbClr val="FFFFFF"/>
              </a:solidFill>
              <a:effectLst/>
              <a:latin typeface="Open Sans" panose="020B0606030504020204" pitchFamily="34" charset="0"/>
            </a:endParaRPr>
          </a:p>
        </p:txBody>
      </p:sp>
      <p:pic>
        <p:nvPicPr>
          <p:cNvPr id="7" name="Picture 6">
            <a:extLst>
              <a:ext uri="{FF2B5EF4-FFF2-40B4-BE49-F238E27FC236}">
                <a16:creationId xmlns:a16="http://schemas.microsoft.com/office/drawing/2014/main" id="{39006D6D-5F9C-5D23-79FF-EFDEEF4A42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85337" y="2330500"/>
            <a:ext cx="4828103" cy="2750185"/>
          </a:xfrm>
          <a:prstGeom prst="rect">
            <a:avLst/>
          </a:prstGeom>
        </p:spPr>
      </p:pic>
    </p:spTree>
    <p:extLst>
      <p:ext uri="{BB962C8B-B14F-4D97-AF65-F5344CB8AC3E}">
        <p14:creationId xmlns:p14="http://schemas.microsoft.com/office/powerpoint/2010/main" val="58231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B59480-D9E4-7FBA-ABD7-5C65CE73D632}"/>
            </a:ext>
          </a:extLst>
        </p:cNvPr>
        <p:cNvGrpSpPr/>
        <p:nvPr/>
      </p:nvGrpSpPr>
      <p:grpSpPr>
        <a:xfrm>
          <a:off x="0" y="0"/>
          <a:ext cx="0" cy="0"/>
          <a:chOff x="0" y="0"/>
          <a:chExt cx="0" cy="0"/>
        </a:xfrm>
      </p:grpSpPr>
      <p:sp>
        <p:nvSpPr>
          <p:cNvPr id="56" name="Rectangle 55">
            <a:extLst>
              <a:ext uri="{FF2B5EF4-FFF2-40B4-BE49-F238E27FC236}">
                <a16:creationId xmlns:a16="http://schemas.microsoft.com/office/drawing/2014/main" id="{E73BC05D-5EA1-4D17-8340-7E7F413C96AA}"/>
              </a:ext>
            </a:extLst>
          </p:cNvPr>
          <p:cNvSpPr/>
          <p:nvPr/>
        </p:nvSpPr>
        <p:spPr>
          <a:xfrm>
            <a:off x="0" y="-1"/>
            <a:ext cx="12192000" cy="784771"/>
          </a:xfrm>
          <a:prstGeom prst="rect">
            <a:avLst/>
          </a:prstGeom>
          <a:solidFill>
            <a:srgbClr val="FEF3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INFORMATION RESOURCES</a:t>
            </a:r>
          </a:p>
        </p:txBody>
      </p:sp>
      <p:pic>
        <p:nvPicPr>
          <p:cNvPr id="29" name="Picture 28">
            <a:extLst>
              <a:ext uri="{FF2B5EF4-FFF2-40B4-BE49-F238E27FC236}">
                <a16:creationId xmlns:a16="http://schemas.microsoft.com/office/drawing/2014/main" id="{D83F928C-09C1-B912-DCB0-879B88D7A1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33352" cy="773269"/>
          </a:xfrm>
          <a:prstGeom prst="rect">
            <a:avLst/>
          </a:prstGeom>
        </p:spPr>
      </p:pic>
      <p:sp>
        <p:nvSpPr>
          <p:cNvPr id="49" name="Footer Placeholder 4">
            <a:extLst>
              <a:ext uri="{FF2B5EF4-FFF2-40B4-BE49-F238E27FC236}">
                <a16:creationId xmlns:a16="http://schemas.microsoft.com/office/drawing/2014/main" id="{997E7D71-267F-D1E8-870B-7A1D353DA671}"/>
              </a:ext>
            </a:extLst>
          </p:cNvPr>
          <p:cNvSpPr txBox="1">
            <a:spLocks/>
          </p:cNvSpPr>
          <p:nvPr/>
        </p:nvSpPr>
        <p:spPr>
          <a:xfrm>
            <a:off x="0" y="6709328"/>
            <a:ext cx="12192000" cy="14867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100" dirty="0"/>
              <a:t>  © 2025 </a:t>
            </a:r>
            <a:r>
              <a:rPr lang="en-US" sz="1100" dirty="0" err="1"/>
              <a:t>CatalystsCA</a:t>
            </a:r>
            <a:r>
              <a:rPr lang="en-US" sz="1100" dirty="0"/>
              <a:t> | POB 1703, Mill Valley, CA 94942 | </a:t>
            </a:r>
            <a:r>
              <a:rPr lang="en-US" sz="1100" dirty="0" err="1"/>
              <a:t>tel</a:t>
            </a:r>
            <a:r>
              <a:rPr lang="en-US" sz="1100" dirty="0"/>
              <a:t>: 415-686-4375.  </a:t>
            </a:r>
            <a:r>
              <a:rPr lang="en-US" sz="1100" dirty="0">
                <a:hlinkClick r:id="rId4"/>
              </a:rPr>
              <a:t>www.Catalystsca.org</a:t>
            </a:r>
            <a:r>
              <a:rPr lang="en-US" sz="1100" dirty="0"/>
              <a:t>  All Rights Reserved. 
</a:t>
            </a:r>
          </a:p>
          <a:p>
            <a:endParaRPr lang="en-US" sz="1050" dirty="0"/>
          </a:p>
        </p:txBody>
      </p:sp>
      <p:pic>
        <p:nvPicPr>
          <p:cNvPr id="3" name="Picture 2">
            <a:extLst>
              <a:ext uri="{FF2B5EF4-FFF2-40B4-BE49-F238E27FC236}">
                <a16:creationId xmlns:a16="http://schemas.microsoft.com/office/drawing/2014/main" id="{E6416059-1C7E-02EC-7AC2-7A07434493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570" y="2241631"/>
            <a:ext cx="4781176" cy="3026061"/>
          </a:xfrm>
          <a:prstGeom prst="rect">
            <a:avLst/>
          </a:prstGeom>
        </p:spPr>
      </p:pic>
      <p:sp>
        <p:nvSpPr>
          <p:cNvPr id="6" name="TextBox 5">
            <a:extLst>
              <a:ext uri="{FF2B5EF4-FFF2-40B4-BE49-F238E27FC236}">
                <a16:creationId xmlns:a16="http://schemas.microsoft.com/office/drawing/2014/main" id="{A3590044-E8DC-E7FB-4929-E9BA286ABBAF}"/>
              </a:ext>
            </a:extLst>
          </p:cNvPr>
          <p:cNvSpPr txBox="1"/>
          <p:nvPr/>
        </p:nvSpPr>
        <p:spPr>
          <a:xfrm>
            <a:off x="6741536" y="1936832"/>
            <a:ext cx="4699894" cy="2916568"/>
          </a:xfrm>
          <a:prstGeom prst="rect">
            <a:avLst/>
          </a:prstGeom>
          <a:noFill/>
        </p:spPr>
        <p:txBody>
          <a:bodyPr wrap="square">
            <a:spAutoFit/>
          </a:bodyPr>
          <a:lstStyle/>
          <a:p>
            <a:pPr algn="l" fontAlgn="base">
              <a:lnSpc>
                <a:spcPct val="150000"/>
              </a:lnSpc>
              <a:spcAft>
                <a:spcPts val="750"/>
              </a:spcAft>
              <a:buNone/>
            </a:pPr>
            <a:r>
              <a:rPr lang="en-US" sz="2800" dirty="0">
                <a:solidFill>
                  <a:srgbClr val="007070"/>
                </a:solidFill>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6"/>
              </a:rPr>
              <a:t>Catalysts Institute</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buNone/>
            </a:pPr>
            <a:r>
              <a:rPr lang="en-US" sz="2800" dirty="0">
                <a:solidFill>
                  <a:srgbClr val="007070"/>
                </a:solidFill>
                <a:latin typeface="Open Sans" panose="020B0606030504020204" pitchFamily="34" charset="0"/>
              </a:rPr>
              <a:t>•</a:t>
            </a:r>
            <a:r>
              <a:rPr lang="en-US" sz="2800" b="0" i="0" u="none" strike="noStrike" dirty="0">
                <a:solidFill>
                  <a:srgbClr val="FFFFFF"/>
                </a:solidFill>
                <a:effectLst/>
                <a:latin typeface="Open Sans" panose="020B0606030504020204" pitchFamily="34" charset="0"/>
                <a:hlinkClick r:id="rId7"/>
              </a:rPr>
              <a:t> </a:t>
            </a:r>
            <a:r>
              <a:rPr lang="en-US" sz="2800" b="0" i="0" u="none" strike="noStrike" dirty="0">
                <a:solidFill>
                  <a:srgbClr val="FFFFFF"/>
                </a:solidFill>
                <a:effectLst/>
                <a:latin typeface="Open Sans" panose="020B0606030504020204" pitchFamily="34" charset="0"/>
                <a:hlinkClick r:id="rId8"/>
              </a:rPr>
              <a:t>Livable California</a:t>
            </a:r>
            <a:endParaRPr lang="en-US" sz="2800" b="0" i="0" dirty="0">
              <a:solidFill>
                <a:srgbClr val="FFFFFF"/>
              </a:solidFill>
              <a:effectLst/>
              <a:latin typeface="Open Sans" panose="020B0606030504020204" pitchFamily="34" charset="0"/>
            </a:endParaRPr>
          </a:p>
          <a:p>
            <a:pPr fontAlgn="base">
              <a:lnSpc>
                <a:spcPct val="150000"/>
              </a:lnSpc>
              <a:spcAft>
                <a:spcPts val="750"/>
              </a:spcAft>
            </a:pPr>
            <a:r>
              <a:rPr lang="en-US" sz="2800" dirty="0">
                <a:solidFill>
                  <a:srgbClr val="007070"/>
                </a:solidFill>
                <a:latin typeface="Open Sans" panose="020B0606030504020204" pitchFamily="34" charset="0"/>
              </a:rPr>
              <a:t>•</a:t>
            </a:r>
            <a:r>
              <a:rPr lang="en-US" sz="2800" b="0" i="0" u="none" strike="noStrike" dirty="0">
                <a:solidFill>
                  <a:srgbClr val="FFFFFF"/>
                </a:solidFill>
                <a:effectLst/>
                <a:latin typeface="Open Sans" panose="020B0606030504020204" pitchFamily="34" charset="0"/>
                <a:hlinkClick r:id="rId9"/>
              </a:rPr>
              <a:t>League of CA Cities</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pPr>
            <a:r>
              <a:rPr lang="en-US" sz="2800" dirty="0">
                <a:solidFill>
                  <a:srgbClr val="007070"/>
                </a:solidFill>
                <a:latin typeface="Open Sans" panose="020B0606030504020204" pitchFamily="34" charset="0"/>
              </a:rPr>
              <a:t>• </a:t>
            </a:r>
            <a:r>
              <a:rPr lang="en-US" sz="2800" dirty="0">
                <a:solidFill>
                  <a:srgbClr val="007070"/>
                </a:solidFill>
                <a:latin typeface="Open Sans" panose="020B0606030504020204" pitchFamily="34" charset="0"/>
                <a:hlinkClick r:id="rId7"/>
              </a:rPr>
              <a:t>California Legislature</a:t>
            </a:r>
            <a:endParaRPr lang="en-US" sz="2800" b="0" i="0" dirty="0">
              <a:solidFill>
                <a:srgbClr val="FFFFFF"/>
              </a:solidFill>
              <a:effectLst/>
              <a:latin typeface="Open Sans" panose="020B0606030504020204" pitchFamily="34" charset="0"/>
            </a:endParaRPr>
          </a:p>
        </p:txBody>
      </p:sp>
    </p:spTree>
    <p:extLst>
      <p:ext uri="{BB962C8B-B14F-4D97-AF65-F5344CB8AC3E}">
        <p14:creationId xmlns:p14="http://schemas.microsoft.com/office/powerpoint/2010/main" val="3050604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787DA2-031B-A60D-8B75-A7A0BF338EF5}"/>
            </a:ext>
          </a:extLst>
        </p:cNvPr>
        <p:cNvGrpSpPr/>
        <p:nvPr/>
      </p:nvGrpSpPr>
      <p:grpSpPr>
        <a:xfrm>
          <a:off x="0" y="0"/>
          <a:ext cx="0" cy="0"/>
          <a:chOff x="0" y="0"/>
          <a:chExt cx="0" cy="0"/>
        </a:xfrm>
      </p:grpSpPr>
      <p:sp>
        <p:nvSpPr>
          <p:cNvPr id="56" name="Rectangle 55">
            <a:extLst>
              <a:ext uri="{FF2B5EF4-FFF2-40B4-BE49-F238E27FC236}">
                <a16:creationId xmlns:a16="http://schemas.microsoft.com/office/drawing/2014/main" id="{0803C3CD-F3F1-E801-4C24-5D41F92A32D2}"/>
              </a:ext>
            </a:extLst>
          </p:cNvPr>
          <p:cNvSpPr/>
          <p:nvPr/>
        </p:nvSpPr>
        <p:spPr>
          <a:xfrm>
            <a:off x="0" y="-1"/>
            <a:ext cx="12192000" cy="784771"/>
          </a:xfrm>
          <a:prstGeom prst="rect">
            <a:avLst/>
          </a:prstGeom>
          <a:solidFill>
            <a:srgbClr val="FEF3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SENATE COMMITTEES</a:t>
            </a:r>
          </a:p>
        </p:txBody>
      </p:sp>
      <p:pic>
        <p:nvPicPr>
          <p:cNvPr id="29" name="Picture 28">
            <a:extLst>
              <a:ext uri="{FF2B5EF4-FFF2-40B4-BE49-F238E27FC236}">
                <a16:creationId xmlns:a16="http://schemas.microsoft.com/office/drawing/2014/main" id="{26E06AD3-08BD-0508-4311-52532DA99B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33352" cy="773269"/>
          </a:xfrm>
          <a:prstGeom prst="rect">
            <a:avLst/>
          </a:prstGeom>
        </p:spPr>
      </p:pic>
      <p:sp>
        <p:nvSpPr>
          <p:cNvPr id="49" name="Footer Placeholder 4">
            <a:extLst>
              <a:ext uri="{FF2B5EF4-FFF2-40B4-BE49-F238E27FC236}">
                <a16:creationId xmlns:a16="http://schemas.microsoft.com/office/drawing/2014/main" id="{DB51DE1A-ABA1-B097-85B6-C1A8B5DB6FB0}"/>
              </a:ext>
            </a:extLst>
          </p:cNvPr>
          <p:cNvSpPr txBox="1">
            <a:spLocks/>
          </p:cNvSpPr>
          <p:nvPr/>
        </p:nvSpPr>
        <p:spPr>
          <a:xfrm>
            <a:off x="0" y="6709328"/>
            <a:ext cx="12192000" cy="14867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100" dirty="0"/>
              <a:t>  © 2025 </a:t>
            </a:r>
            <a:r>
              <a:rPr lang="en-US" sz="1100" dirty="0" err="1"/>
              <a:t>CatalystsCA</a:t>
            </a:r>
            <a:r>
              <a:rPr lang="en-US" sz="1100" dirty="0"/>
              <a:t> | POB 1703, Mill Valley, CA 94942 | </a:t>
            </a:r>
            <a:r>
              <a:rPr lang="en-US" sz="1100" dirty="0" err="1"/>
              <a:t>tel</a:t>
            </a:r>
            <a:r>
              <a:rPr lang="en-US" sz="1100" dirty="0"/>
              <a:t>: 415-686-4375.  </a:t>
            </a:r>
            <a:r>
              <a:rPr lang="en-US" sz="1100" dirty="0">
                <a:hlinkClick r:id="rId4"/>
              </a:rPr>
              <a:t>www.Catalystsca.org</a:t>
            </a:r>
            <a:r>
              <a:rPr lang="en-US" sz="1100" dirty="0"/>
              <a:t>  All Rights Reserved. 
</a:t>
            </a:r>
          </a:p>
          <a:p>
            <a:endParaRPr lang="en-US" sz="1050" dirty="0"/>
          </a:p>
        </p:txBody>
      </p:sp>
      <p:pic>
        <p:nvPicPr>
          <p:cNvPr id="4" name="Picture 3">
            <a:extLst>
              <a:ext uri="{FF2B5EF4-FFF2-40B4-BE49-F238E27FC236}">
                <a16:creationId xmlns:a16="http://schemas.microsoft.com/office/drawing/2014/main" id="{BA5973A0-3955-D67A-96BC-FF8A13AD9FD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8798" y="1955958"/>
            <a:ext cx="3545682" cy="3545682"/>
          </a:xfrm>
          <a:prstGeom prst="rect">
            <a:avLst/>
          </a:prstGeom>
        </p:spPr>
      </p:pic>
      <p:sp>
        <p:nvSpPr>
          <p:cNvPr id="7" name="TextBox 6">
            <a:extLst>
              <a:ext uri="{FF2B5EF4-FFF2-40B4-BE49-F238E27FC236}">
                <a16:creationId xmlns:a16="http://schemas.microsoft.com/office/drawing/2014/main" id="{6ABE7AB3-143B-034D-3D48-29B45B93AC29}"/>
              </a:ext>
            </a:extLst>
          </p:cNvPr>
          <p:cNvSpPr txBox="1"/>
          <p:nvPr/>
        </p:nvSpPr>
        <p:spPr>
          <a:xfrm>
            <a:off x="1158239" y="1462236"/>
            <a:ext cx="4134963" cy="4414414"/>
          </a:xfrm>
          <a:prstGeom prst="rect">
            <a:avLst/>
          </a:prstGeom>
          <a:noFill/>
        </p:spPr>
        <p:txBody>
          <a:bodyPr wrap="square">
            <a:spAutoFit/>
          </a:bodyPr>
          <a:lstStyle/>
          <a:p>
            <a:pPr algn="l" fontAlgn="base">
              <a:lnSpc>
                <a:spcPct val="150000"/>
              </a:lnSpc>
              <a:spcAft>
                <a:spcPts val="750"/>
              </a:spcAft>
              <a:buNone/>
            </a:pPr>
            <a:r>
              <a:rPr lang="en-US" sz="2800" b="0" i="0" dirty="0">
                <a:effectLst/>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6"/>
              </a:rPr>
              <a:t>Overview</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buNone/>
            </a:pPr>
            <a:r>
              <a:rPr lang="en-US" sz="2800" b="0" i="0" dirty="0">
                <a:effectLst/>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7"/>
              </a:rPr>
              <a:t>Housing</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buNone/>
            </a:pPr>
            <a:r>
              <a:rPr lang="en-US" sz="2800" b="0" i="0" dirty="0">
                <a:effectLst/>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8"/>
              </a:rPr>
              <a:t>Local Government</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buNone/>
            </a:pPr>
            <a:r>
              <a:rPr lang="en-US" sz="2800" b="0" i="0" dirty="0">
                <a:effectLst/>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9"/>
              </a:rPr>
              <a:t>Environmental Quality</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buNone/>
            </a:pPr>
            <a:r>
              <a:rPr lang="en-US" sz="2800" b="0" i="0" dirty="0">
                <a:effectLst/>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10"/>
              </a:rPr>
              <a:t>Appropriations</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pPr>
            <a:r>
              <a:rPr lang="en-US" sz="2800" b="0" i="0" dirty="0">
                <a:effectLst/>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11"/>
              </a:rPr>
              <a:t>Others</a:t>
            </a:r>
            <a:endParaRPr lang="en-US" sz="2800" b="0" i="0" dirty="0">
              <a:solidFill>
                <a:srgbClr val="FFFFFF"/>
              </a:solidFill>
              <a:effectLst/>
              <a:latin typeface="Open Sans" panose="020B0606030504020204" pitchFamily="34" charset="0"/>
            </a:endParaRPr>
          </a:p>
        </p:txBody>
      </p:sp>
    </p:spTree>
    <p:extLst>
      <p:ext uri="{BB962C8B-B14F-4D97-AF65-F5344CB8AC3E}">
        <p14:creationId xmlns:p14="http://schemas.microsoft.com/office/powerpoint/2010/main" val="813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CDF845-60C7-FC14-DAE8-538194E12DEC}"/>
            </a:ext>
          </a:extLst>
        </p:cNvPr>
        <p:cNvGrpSpPr/>
        <p:nvPr/>
      </p:nvGrpSpPr>
      <p:grpSpPr>
        <a:xfrm>
          <a:off x="0" y="0"/>
          <a:ext cx="0" cy="0"/>
          <a:chOff x="0" y="0"/>
          <a:chExt cx="0" cy="0"/>
        </a:xfrm>
      </p:grpSpPr>
      <p:sp>
        <p:nvSpPr>
          <p:cNvPr id="56" name="Rectangle 55">
            <a:extLst>
              <a:ext uri="{FF2B5EF4-FFF2-40B4-BE49-F238E27FC236}">
                <a16:creationId xmlns:a16="http://schemas.microsoft.com/office/drawing/2014/main" id="{2CF73BAD-AB98-CC76-ABE7-D9F8950D09C0}"/>
              </a:ext>
            </a:extLst>
          </p:cNvPr>
          <p:cNvSpPr/>
          <p:nvPr/>
        </p:nvSpPr>
        <p:spPr>
          <a:xfrm>
            <a:off x="0" y="-1"/>
            <a:ext cx="12192000" cy="784771"/>
          </a:xfrm>
          <a:prstGeom prst="rect">
            <a:avLst/>
          </a:prstGeom>
          <a:solidFill>
            <a:srgbClr val="FEF3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ASSEMBLY COMMITTEES</a:t>
            </a:r>
          </a:p>
        </p:txBody>
      </p:sp>
      <p:pic>
        <p:nvPicPr>
          <p:cNvPr id="29" name="Picture 28">
            <a:extLst>
              <a:ext uri="{FF2B5EF4-FFF2-40B4-BE49-F238E27FC236}">
                <a16:creationId xmlns:a16="http://schemas.microsoft.com/office/drawing/2014/main" id="{41902561-46F2-F920-7420-A2124FE4D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33352" cy="773269"/>
          </a:xfrm>
          <a:prstGeom prst="rect">
            <a:avLst/>
          </a:prstGeom>
        </p:spPr>
      </p:pic>
      <p:sp>
        <p:nvSpPr>
          <p:cNvPr id="49" name="Footer Placeholder 4">
            <a:extLst>
              <a:ext uri="{FF2B5EF4-FFF2-40B4-BE49-F238E27FC236}">
                <a16:creationId xmlns:a16="http://schemas.microsoft.com/office/drawing/2014/main" id="{184F6417-6404-61A9-15EA-B1232261AA56}"/>
              </a:ext>
            </a:extLst>
          </p:cNvPr>
          <p:cNvSpPr txBox="1">
            <a:spLocks/>
          </p:cNvSpPr>
          <p:nvPr/>
        </p:nvSpPr>
        <p:spPr>
          <a:xfrm>
            <a:off x="0" y="6709328"/>
            <a:ext cx="12192000" cy="14867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100" dirty="0"/>
              <a:t>  © 2025 </a:t>
            </a:r>
            <a:r>
              <a:rPr lang="en-US" sz="1100" dirty="0" err="1"/>
              <a:t>CatalystsCA</a:t>
            </a:r>
            <a:r>
              <a:rPr lang="en-US" sz="1100" dirty="0"/>
              <a:t> | POB 1703, Mill Valley, CA 94942 | </a:t>
            </a:r>
            <a:r>
              <a:rPr lang="en-US" sz="1100" dirty="0" err="1"/>
              <a:t>tel</a:t>
            </a:r>
            <a:r>
              <a:rPr lang="en-US" sz="1100" dirty="0"/>
              <a:t>: 415-686-4375.  </a:t>
            </a:r>
            <a:r>
              <a:rPr lang="en-US" sz="1100" dirty="0">
                <a:hlinkClick r:id="rId4"/>
              </a:rPr>
              <a:t>www.Catalystsca.org</a:t>
            </a:r>
            <a:r>
              <a:rPr lang="en-US" sz="1100" dirty="0"/>
              <a:t>  All Rights Reserved. 
</a:t>
            </a:r>
          </a:p>
          <a:p>
            <a:endParaRPr lang="en-US" sz="1050" dirty="0"/>
          </a:p>
        </p:txBody>
      </p:sp>
      <p:pic>
        <p:nvPicPr>
          <p:cNvPr id="4" name="Picture 3">
            <a:extLst>
              <a:ext uri="{FF2B5EF4-FFF2-40B4-BE49-F238E27FC236}">
                <a16:creationId xmlns:a16="http://schemas.microsoft.com/office/drawing/2014/main" id="{B2F9F3BD-9573-C112-D3B9-954EECAABF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4270" y="1572115"/>
            <a:ext cx="3998250" cy="3998250"/>
          </a:xfrm>
          <a:prstGeom prst="rect">
            <a:avLst/>
          </a:prstGeom>
        </p:spPr>
      </p:pic>
      <p:sp>
        <p:nvSpPr>
          <p:cNvPr id="7" name="TextBox 6">
            <a:extLst>
              <a:ext uri="{FF2B5EF4-FFF2-40B4-BE49-F238E27FC236}">
                <a16:creationId xmlns:a16="http://schemas.microsoft.com/office/drawing/2014/main" id="{A06A1C0C-5E44-DCCB-BD8E-E98ADB55AD29}"/>
              </a:ext>
            </a:extLst>
          </p:cNvPr>
          <p:cNvSpPr txBox="1"/>
          <p:nvPr/>
        </p:nvSpPr>
        <p:spPr>
          <a:xfrm>
            <a:off x="6604000" y="1144493"/>
            <a:ext cx="4937760" cy="5060744"/>
          </a:xfrm>
          <a:prstGeom prst="rect">
            <a:avLst/>
          </a:prstGeom>
          <a:noFill/>
        </p:spPr>
        <p:txBody>
          <a:bodyPr wrap="square">
            <a:spAutoFit/>
          </a:bodyPr>
          <a:lstStyle/>
          <a:p>
            <a:pPr algn="l" fontAlgn="base">
              <a:lnSpc>
                <a:spcPct val="150000"/>
              </a:lnSpc>
              <a:spcAft>
                <a:spcPts val="750"/>
              </a:spcAft>
              <a:buNone/>
            </a:pPr>
            <a:r>
              <a:rPr lang="en-US" sz="2800" b="0" i="0" u="none" strike="noStrike" dirty="0">
                <a:solidFill>
                  <a:srgbClr val="FFFFFF"/>
                </a:solidFill>
                <a:effectLst/>
                <a:latin typeface="Open Sans" panose="020B0606030504020204" pitchFamily="34" charset="0"/>
                <a:hlinkClick r:id="rId6"/>
              </a:rPr>
              <a:t>• Overview</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buNone/>
            </a:pPr>
            <a:r>
              <a:rPr lang="en-US" sz="2800" b="0" i="0" dirty="0">
                <a:effectLst/>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7"/>
              </a:rPr>
              <a:t>Housing &amp; Community Development</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buNone/>
            </a:pPr>
            <a:r>
              <a:rPr lang="en-US" sz="2800" b="0" i="0" dirty="0">
                <a:effectLst/>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8"/>
              </a:rPr>
              <a:t>Local Government</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buNone/>
            </a:pPr>
            <a:r>
              <a:rPr lang="en-US" sz="2800" b="0" i="0" dirty="0">
                <a:effectLst/>
                <a:latin typeface="Open Sans" panose="020B0606030504020204" pitchFamily="34" charset="0"/>
              </a:rPr>
              <a:t>• </a:t>
            </a:r>
            <a:r>
              <a:rPr lang="en-US" sz="2800" dirty="0">
                <a:solidFill>
                  <a:srgbClr val="FFFFFF"/>
                </a:solidFill>
                <a:latin typeface="Open Sans" panose="020B0606030504020204" pitchFamily="34" charset="0"/>
                <a:hlinkClick r:id="rId9"/>
              </a:rPr>
              <a:t>Environmental Safety</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buNone/>
            </a:pPr>
            <a:r>
              <a:rPr lang="en-US" sz="2800" b="0" i="0" dirty="0">
                <a:effectLst/>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10"/>
              </a:rPr>
              <a:t>Appropriations</a:t>
            </a:r>
            <a:endParaRPr lang="en-US" sz="2800" b="0" i="0" dirty="0">
              <a:solidFill>
                <a:srgbClr val="FFFFFF"/>
              </a:solidFill>
              <a:effectLst/>
              <a:latin typeface="Open Sans" panose="020B0606030504020204" pitchFamily="34" charset="0"/>
            </a:endParaRPr>
          </a:p>
          <a:p>
            <a:pPr algn="l" fontAlgn="base">
              <a:lnSpc>
                <a:spcPct val="150000"/>
              </a:lnSpc>
              <a:spcAft>
                <a:spcPts val="750"/>
              </a:spcAft>
            </a:pPr>
            <a:r>
              <a:rPr lang="en-US" sz="2800" b="0" i="0" dirty="0">
                <a:effectLst/>
                <a:latin typeface="Open Sans" panose="020B0606030504020204" pitchFamily="34" charset="0"/>
              </a:rPr>
              <a:t>• </a:t>
            </a:r>
            <a:r>
              <a:rPr lang="en-US" sz="2800" b="0" i="0" u="none" strike="noStrike" dirty="0">
                <a:solidFill>
                  <a:srgbClr val="FFFFFF"/>
                </a:solidFill>
                <a:effectLst/>
                <a:latin typeface="Open Sans" panose="020B0606030504020204" pitchFamily="34" charset="0"/>
                <a:hlinkClick r:id="rId11"/>
              </a:rPr>
              <a:t>Others</a:t>
            </a:r>
            <a:endParaRPr lang="en-US" sz="2800" b="0" i="0" dirty="0">
              <a:solidFill>
                <a:srgbClr val="FFFFFF"/>
              </a:solidFill>
              <a:effectLst/>
              <a:latin typeface="Open Sans" panose="020B0606030504020204" pitchFamily="34" charset="0"/>
            </a:endParaRPr>
          </a:p>
        </p:txBody>
      </p:sp>
    </p:spTree>
    <p:extLst>
      <p:ext uri="{BB962C8B-B14F-4D97-AF65-F5344CB8AC3E}">
        <p14:creationId xmlns:p14="http://schemas.microsoft.com/office/powerpoint/2010/main" val="3938718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7792A7-56E4-DDB3-D41F-9E308FF46C74}"/>
            </a:ext>
          </a:extLst>
        </p:cNvPr>
        <p:cNvGrpSpPr/>
        <p:nvPr/>
      </p:nvGrpSpPr>
      <p:grpSpPr>
        <a:xfrm>
          <a:off x="0" y="0"/>
          <a:ext cx="0" cy="0"/>
          <a:chOff x="0" y="0"/>
          <a:chExt cx="0" cy="0"/>
        </a:xfrm>
      </p:grpSpPr>
      <p:sp>
        <p:nvSpPr>
          <p:cNvPr id="56" name="Rectangle 55">
            <a:extLst>
              <a:ext uri="{FF2B5EF4-FFF2-40B4-BE49-F238E27FC236}">
                <a16:creationId xmlns:a16="http://schemas.microsoft.com/office/drawing/2014/main" id="{DFC972A6-5894-94F4-DFC4-B7E6584AE5E6}"/>
              </a:ext>
            </a:extLst>
          </p:cNvPr>
          <p:cNvSpPr/>
          <p:nvPr/>
        </p:nvSpPr>
        <p:spPr>
          <a:xfrm>
            <a:off x="0" y="-1"/>
            <a:ext cx="12192000" cy="784771"/>
          </a:xfrm>
          <a:prstGeom prst="rect">
            <a:avLst/>
          </a:prstGeom>
          <a:solidFill>
            <a:srgbClr val="FEF3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HOW TO USE THE LEGISLATIVE PORTAL</a:t>
            </a:r>
          </a:p>
        </p:txBody>
      </p:sp>
      <p:pic>
        <p:nvPicPr>
          <p:cNvPr id="29" name="Picture 28">
            <a:extLst>
              <a:ext uri="{FF2B5EF4-FFF2-40B4-BE49-F238E27FC236}">
                <a16:creationId xmlns:a16="http://schemas.microsoft.com/office/drawing/2014/main" id="{398D9103-92E5-58D8-4CCB-2F8F046910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2833352" cy="773269"/>
          </a:xfrm>
          <a:prstGeom prst="rect">
            <a:avLst/>
          </a:prstGeom>
        </p:spPr>
      </p:pic>
      <p:sp>
        <p:nvSpPr>
          <p:cNvPr id="49" name="Footer Placeholder 4">
            <a:extLst>
              <a:ext uri="{FF2B5EF4-FFF2-40B4-BE49-F238E27FC236}">
                <a16:creationId xmlns:a16="http://schemas.microsoft.com/office/drawing/2014/main" id="{25DFF804-2D99-A5AF-C145-DA5ED03AEFA3}"/>
              </a:ext>
            </a:extLst>
          </p:cNvPr>
          <p:cNvSpPr txBox="1">
            <a:spLocks/>
          </p:cNvSpPr>
          <p:nvPr/>
        </p:nvSpPr>
        <p:spPr>
          <a:xfrm>
            <a:off x="0" y="6709328"/>
            <a:ext cx="12192000" cy="14867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100" dirty="0"/>
              <a:t>  © 2025 </a:t>
            </a:r>
            <a:r>
              <a:rPr lang="en-US" sz="1100" dirty="0" err="1"/>
              <a:t>CatalystsCA</a:t>
            </a:r>
            <a:r>
              <a:rPr lang="en-US" sz="1100" dirty="0"/>
              <a:t> | POB 1703, Mill Valley, CA 94942 | </a:t>
            </a:r>
            <a:r>
              <a:rPr lang="en-US" sz="1100" dirty="0" err="1"/>
              <a:t>tel</a:t>
            </a:r>
            <a:r>
              <a:rPr lang="en-US" sz="1100" dirty="0"/>
              <a:t>: 415-686-4375.  </a:t>
            </a:r>
            <a:r>
              <a:rPr lang="en-US" sz="1100" dirty="0">
                <a:hlinkClick r:id="rId5"/>
              </a:rPr>
              <a:t>www.Catalystsca.org</a:t>
            </a:r>
            <a:r>
              <a:rPr lang="en-US" sz="1100" dirty="0"/>
              <a:t>  All Rights Reserved. 
</a:t>
            </a:r>
          </a:p>
          <a:p>
            <a:endParaRPr lang="en-US" sz="1050" dirty="0"/>
          </a:p>
        </p:txBody>
      </p:sp>
      <p:pic>
        <p:nvPicPr>
          <p:cNvPr id="2" name="Online Media 1" title="Submitting A Letter to a CA Legislative Committee">
            <a:hlinkClick r:id="" action="ppaction://media"/>
            <a:extLst>
              <a:ext uri="{FF2B5EF4-FFF2-40B4-BE49-F238E27FC236}">
                <a16:creationId xmlns:a16="http://schemas.microsoft.com/office/drawing/2014/main" id="{9F535BFA-619B-ED1E-C6F2-2C7E99B7DE9E}"/>
              </a:ext>
            </a:extLst>
          </p:cNvPr>
          <p:cNvPicPr>
            <a:picLocks noRot="1" noChangeAspect="1"/>
          </p:cNvPicPr>
          <p:nvPr>
            <a:videoFile r:link="rId1"/>
          </p:nvPr>
        </p:nvPicPr>
        <p:blipFill>
          <a:blip r:embed="rId6"/>
          <a:stretch>
            <a:fillRect/>
          </a:stretch>
        </p:blipFill>
        <p:spPr>
          <a:xfrm>
            <a:off x="1259840" y="1133389"/>
            <a:ext cx="9672320" cy="5227320"/>
          </a:xfrm>
          <a:prstGeom prst="rect">
            <a:avLst/>
          </a:prstGeom>
          <a:ln>
            <a:noFill/>
          </a:ln>
        </p:spPr>
      </p:pic>
    </p:spTree>
    <p:extLst>
      <p:ext uri="{BB962C8B-B14F-4D97-AF65-F5344CB8AC3E}">
        <p14:creationId xmlns:p14="http://schemas.microsoft.com/office/powerpoint/2010/main" val="373963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496</Words>
  <Application>Microsoft Office PowerPoint</Application>
  <PresentationFormat>Widescreen</PresentationFormat>
  <Paragraphs>76</Paragraphs>
  <Slides>8</Slides>
  <Notes>8</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Fish &amp; Richardson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Kathy Indermill</dc:creator>
  <cp:lastModifiedBy>Maurice Green</cp:lastModifiedBy>
  <cp:revision>15</cp:revision>
  <dcterms:created xsi:type="dcterms:W3CDTF">2025-04-16T15:33:14Z</dcterms:created>
  <dcterms:modified xsi:type="dcterms:W3CDTF">2025-04-24T00:07:17Z</dcterms:modified>
</cp:coreProperties>
</file>