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9" r:id="rId2"/>
    <p:sldId id="260" r:id="rId3"/>
    <p:sldId id="261" r:id="rId4"/>
    <p:sldId id="262" r:id="rId5"/>
    <p:sldId id="263" r:id="rId6"/>
    <p:sldId id="264" r:id="rId7"/>
    <p:sldId id="265"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366"/>
    <a:srgbClr val="FDDF03"/>
    <a:srgbClr val="006666"/>
    <a:srgbClr val="AB3601"/>
    <a:srgbClr val="FF00FF"/>
    <a:srgbClr val="FF97FF"/>
    <a:srgbClr val="FFCCFF"/>
    <a:srgbClr val="FF53FF"/>
    <a:srgbClr val="FF66FF"/>
    <a:srgbClr val="E4C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9" autoAdjust="0"/>
    <p:restoredTop sz="67782" autoAdjust="0"/>
  </p:normalViewPr>
  <p:slideViewPr>
    <p:cSldViewPr snapToGrid="0">
      <p:cViewPr varScale="1">
        <p:scale>
          <a:sx n="47" d="100"/>
          <a:sy n="47" d="100"/>
        </p:scale>
        <p:origin x="14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6B5D3A-F6BD-43AA-8576-712D1085A8B2}" type="datetimeFigureOut">
              <a:rPr lang="en-US" smtClean="0"/>
              <a:t>4/23/2025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8EDE07-E802-4487-84F6-454DF27E18AB}" type="slidenum">
              <a:rPr lang="en-US" smtClean="0"/>
              <a:t>‹#›</a:t>
            </a:fld>
            <a:endParaRPr lang="en-US"/>
          </a:p>
        </p:txBody>
      </p:sp>
    </p:spTree>
    <p:extLst>
      <p:ext uri="{BB962C8B-B14F-4D97-AF65-F5344CB8AC3E}">
        <p14:creationId xmlns:p14="http://schemas.microsoft.com/office/powerpoint/2010/main" val="1921227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7A0A53-BCAA-BDF9-BEF3-1F9B323826D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184B89-69AD-11BD-F786-A996B351444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3B15604-81F7-AC65-2A38-FBC0855B8F9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EF4DCF3-AB52-0086-0CEF-6BC90771167E}"/>
              </a:ext>
            </a:extLst>
          </p:cNvPr>
          <p:cNvSpPr>
            <a:spLocks noGrp="1"/>
          </p:cNvSpPr>
          <p:nvPr>
            <p:ph type="sldNum" sz="quarter" idx="5"/>
          </p:nvPr>
        </p:nvSpPr>
        <p:spPr/>
        <p:txBody>
          <a:bodyPr/>
          <a:lstStyle/>
          <a:p>
            <a:fld id="{CD8EDE07-E802-4487-84F6-454DF27E18AB}" type="slidenum">
              <a:rPr lang="en-US" smtClean="0"/>
              <a:t>1</a:t>
            </a:fld>
            <a:endParaRPr lang="en-US"/>
          </a:p>
        </p:txBody>
      </p:sp>
    </p:spTree>
    <p:extLst>
      <p:ext uri="{BB962C8B-B14F-4D97-AF65-F5344CB8AC3E}">
        <p14:creationId xmlns:p14="http://schemas.microsoft.com/office/powerpoint/2010/main" val="1686773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89619-34AA-7DCD-1AB6-3C01512C5EE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4D9CA54-D9E9-1AD1-9889-80477F075E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DB77901-047F-99B2-1733-2AA2055B703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0BA3829-32BB-AC53-57AF-CAE334460B3B}"/>
              </a:ext>
            </a:extLst>
          </p:cNvPr>
          <p:cNvSpPr>
            <a:spLocks noGrp="1"/>
          </p:cNvSpPr>
          <p:nvPr>
            <p:ph type="sldNum" sz="quarter" idx="5"/>
          </p:nvPr>
        </p:nvSpPr>
        <p:spPr/>
        <p:txBody>
          <a:bodyPr/>
          <a:lstStyle/>
          <a:p>
            <a:fld id="{CD8EDE07-E802-4487-84F6-454DF27E18AB}" type="slidenum">
              <a:rPr lang="en-US" smtClean="0"/>
              <a:t>2</a:t>
            </a:fld>
            <a:endParaRPr lang="en-US"/>
          </a:p>
        </p:txBody>
      </p:sp>
    </p:spTree>
    <p:extLst>
      <p:ext uri="{BB962C8B-B14F-4D97-AF65-F5344CB8AC3E}">
        <p14:creationId xmlns:p14="http://schemas.microsoft.com/office/powerpoint/2010/main" val="4273726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4837E1-79EE-1A62-6B89-97A59C05EC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AFB1F42-B657-CDA3-1885-9513300B50A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DEDBB48-4A63-01C7-4CBD-1BA147D9F1F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9B4D3EB-486B-0EB5-6D38-8E1061B91612}"/>
              </a:ext>
            </a:extLst>
          </p:cNvPr>
          <p:cNvSpPr>
            <a:spLocks noGrp="1"/>
          </p:cNvSpPr>
          <p:nvPr>
            <p:ph type="sldNum" sz="quarter" idx="5"/>
          </p:nvPr>
        </p:nvSpPr>
        <p:spPr/>
        <p:txBody>
          <a:bodyPr/>
          <a:lstStyle/>
          <a:p>
            <a:fld id="{CD8EDE07-E802-4487-84F6-454DF27E18AB}" type="slidenum">
              <a:rPr lang="en-US" smtClean="0"/>
              <a:t>3</a:t>
            </a:fld>
            <a:endParaRPr lang="en-US"/>
          </a:p>
        </p:txBody>
      </p:sp>
    </p:spTree>
    <p:extLst>
      <p:ext uri="{BB962C8B-B14F-4D97-AF65-F5344CB8AC3E}">
        <p14:creationId xmlns:p14="http://schemas.microsoft.com/office/powerpoint/2010/main" val="32879153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5BC015-49E4-F72A-2769-9DCDB10AFFB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5FD3D03-67ED-8E8C-F533-2F603B7273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5304D20-7A58-9B1F-5C9D-235CE444B24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1CEEA84-3082-E7E6-B244-BA42992DCB93}"/>
              </a:ext>
            </a:extLst>
          </p:cNvPr>
          <p:cNvSpPr>
            <a:spLocks noGrp="1"/>
          </p:cNvSpPr>
          <p:nvPr>
            <p:ph type="sldNum" sz="quarter" idx="5"/>
          </p:nvPr>
        </p:nvSpPr>
        <p:spPr/>
        <p:txBody>
          <a:bodyPr/>
          <a:lstStyle/>
          <a:p>
            <a:fld id="{CD8EDE07-E802-4487-84F6-454DF27E18AB}" type="slidenum">
              <a:rPr lang="en-US" smtClean="0"/>
              <a:t>4</a:t>
            </a:fld>
            <a:endParaRPr lang="en-US"/>
          </a:p>
        </p:txBody>
      </p:sp>
    </p:spTree>
    <p:extLst>
      <p:ext uri="{BB962C8B-B14F-4D97-AF65-F5344CB8AC3E}">
        <p14:creationId xmlns:p14="http://schemas.microsoft.com/office/powerpoint/2010/main" val="3574603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D2A66-AE90-66AD-E9EE-1ECC647B727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F84B2C7-B027-BE23-D0F7-C26D7F5E2AC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10988E5-7D24-03BA-35A9-12146DD1CAE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7F91B56-65CF-16FF-C758-E6A63E66BE3B}"/>
              </a:ext>
            </a:extLst>
          </p:cNvPr>
          <p:cNvSpPr>
            <a:spLocks noGrp="1"/>
          </p:cNvSpPr>
          <p:nvPr>
            <p:ph type="sldNum" sz="quarter" idx="5"/>
          </p:nvPr>
        </p:nvSpPr>
        <p:spPr/>
        <p:txBody>
          <a:bodyPr/>
          <a:lstStyle/>
          <a:p>
            <a:fld id="{CD8EDE07-E802-4487-84F6-454DF27E18AB}" type="slidenum">
              <a:rPr lang="en-US" smtClean="0"/>
              <a:t>5</a:t>
            </a:fld>
            <a:endParaRPr lang="en-US"/>
          </a:p>
        </p:txBody>
      </p:sp>
    </p:spTree>
    <p:extLst>
      <p:ext uri="{BB962C8B-B14F-4D97-AF65-F5344CB8AC3E}">
        <p14:creationId xmlns:p14="http://schemas.microsoft.com/office/powerpoint/2010/main" val="4060337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0AB76B-DFA3-6416-CEC2-61A4051BB8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EB24183-7C2E-383F-F15F-E4BB4FA46E9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3D8DB97-2F0A-CC72-B1ED-B6C421ECC318}"/>
              </a:ext>
            </a:extLst>
          </p:cNvPr>
          <p:cNvSpPr>
            <a:spLocks noGrp="1"/>
          </p:cNvSpPr>
          <p:nvPr>
            <p:ph type="body" idx="1"/>
          </p:nvPr>
        </p:nvSpPr>
        <p:spPr/>
        <p: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Slide Number Placeholder 3">
            <a:extLst>
              <a:ext uri="{FF2B5EF4-FFF2-40B4-BE49-F238E27FC236}">
                <a16:creationId xmlns:a16="http://schemas.microsoft.com/office/drawing/2014/main" id="{B237301B-D7CD-9DE7-B3D1-4294CE6F9B8F}"/>
              </a:ext>
            </a:extLst>
          </p:cNvPr>
          <p:cNvSpPr>
            <a:spLocks noGrp="1"/>
          </p:cNvSpPr>
          <p:nvPr>
            <p:ph type="sldNum" sz="quarter" idx="5"/>
          </p:nvPr>
        </p:nvSpPr>
        <p:spPr/>
        <p:txBody>
          <a:bodyPr/>
          <a:lstStyle/>
          <a:p>
            <a:fld id="{CD8EDE07-E802-4487-84F6-454DF27E18AB}" type="slidenum">
              <a:rPr lang="en-US" smtClean="0"/>
              <a:t>6</a:t>
            </a:fld>
            <a:endParaRPr lang="en-US"/>
          </a:p>
        </p:txBody>
      </p:sp>
    </p:spTree>
    <p:extLst>
      <p:ext uri="{BB962C8B-B14F-4D97-AF65-F5344CB8AC3E}">
        <p14:creationId xmlns:p14="http://schemas.microsoft.com/office/powerpoint/2010/main" val="719690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615E0C-E80D-F616-8AE8-B2D81271EA8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C8A9072-8081-EDCB-ECB9-D3FB72A5EF6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054AF1B-30B3-B625-7CFC-1BBF152DBDE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94AECCB-5A15-D9C8-EA6D-768FD67DC95E}"/>
              </a:ext>
            </a:extLst>
          </p:cNvPr>
          <p:cNvSpPr>
            <a:spLocks noGrp="1"/>
          </p:cNvSpPr>
          <p:nvPr>
            <p:ph type="sldNum" sz="quarter" idx="5"/>
          </p:nvPr>
        </p:nvSpPr>
        <p:spPr/>
        <p:txBody>
          <a:bodyPr/>
          <a:lstStyle/>
          <a:p>
            <a:fld id="{CD8EDE07-E802-4487-84F6-454DF27E18AB}" type="slidenum">
              <a:rPr lang="en-US" smtClean="0"/>
              <a:t>7</a:t>
            </a:fld>
            <a:endParaRPr lang="en-US"/>
          </a:p>
        </p:txBody>
      </p:sp>
    </p:spTree>
    <p:extLst>
      <p:ext uri="{BB962C8B-B14F-4D97-AF65-F5344CB8AC3E}">
        <p14:creationId xmlns:p14="http://schemas.microsoft.com/office/powerpoint/2010/main" val="85995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DD2FA7-83D3-91D6-6DBA-547F8347873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2CF8E9-4F98-F737-869F-444F9E0C077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111EF2F-6DA3-AD30-4A7D-AE337F88A0F0}"/>
              </a:ext>
            </a:extLst>
          </p:cNvPr>
          <p:cNvSpPr>
            <a:spLocks noGrp="1"/>
          </p:cNvSpPr>
          <p:nvPr>
            <p:ph type="body" idx="1"/>
          </p:nvPr>
        </p:nvSpPr>
        <p:spPr/>
        <p:txBody>
          <a:bodyPr/>
          <a:lstStyle/>
          <a:p>
            <a:pPr algn="ctr"/>
            <a:endParaRPr lang="en-US" dirty="0"/>
          </a:p>
        </p:txBody>
      </p:sp>
      <p:sp>
        <p:nvSpPr>
          <p:cNvPr id="4" name="Slide Number Placeholder 3">
            <a:extLst>
              <a:ext uri="{FF2B5EF4-FFF2-40B4-BE49-F238E27FC236}">
                <a16:creationId xmlns:a16="http://schemas.microsoft.com/office/drawing/2014/main" id="{9C86109B-48B7-01ED-6119-50C185384722}"/>
              </a:ext>
            </a:extLst>
          </p:cNvPr>
          <p:cNvSpPr>
            <a:spLocks noGrp="1"/>
          </p:cNvSpPr>
          <p:nvPr>
            <p:ph type="sldNum" sz="quarter" idx="5"/>
          </p:nvPr>
        </p:nvSpPr>
        <p:spPr/>
        <p:txBody>
          <a:bodyPr/>
          <a:lstStyle/>
          <a:p>
            <a:fld id="{CD8EDE07-E802-4487-84F6-454DF27E18AB}" type="slidenum">
              <a:rPr lang="en-US" smtClean="0"/>
              <a:t>8</a:t>
            </a:fld>
            <a:endParaRPr lang="en-US"/>
          </a:p>
        </p:txBody>
      </p:sp>
    </p:spTree>
    <p:extLst>
      <p:ext uri="{BB962C8B-B14F-4D97-AF65-F5344CB8AC3E}">
        <p14:creationId xmlns:p14="http://schemas.microsoft.com/office/powerpoint/2010/main" val="1839545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28025-68B4-0F0F-F661-8BC67583C6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DD1653-2D05-E8A7-8BE6-D0E1925EBD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472259-FF23-DC2F-E531-19792F324C61}"/>
              </a:ext>
            </a:extLst>
          </p:cNvPr>
          <p:cNvSpPr>
            <a:spLocks noGrp="1"/>
          </p:cNvSpPr>
          <p:nvPr>
            <p:ph type="dt" sz="half" idx="10"/>
          </p:nvPr>
        </p:nvSpPr>
        <p:spPr/>
        <p:txBody>
          <a:bodyPr/>
          <a:lstStyle/>
          <a:p>
            <a:fld id="{07A32B69-50B7-4450-B4CF-6C7BDBBC7ECC}" type="datetimeFigureOut">
              <a:rPr lang="en-US" smtClean="0"/>
              <a:t>4/23/2025</a:t>
            </a:fld>
            <a:endParaRPr lang="en-US"/>
          </a:p>
        </p:txBody>
      </p:sp>
      <p:sp>
        <p:nvSpPr>
          <p:cNvPr id="5" name="Footer Placeholder 4">
            <a:extLst>
              <a:ext uri="{FF2B5EF4-FFF2-40B4-BE49-F238E27FC236}">
                <a16:creationId xmlns:a16="http://schemas.microsoft.com/office/drawing/2014/main" id="{49DEADA5-4AA2-9BBE-2AF7-9E094D23A5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9F3CB1-084F-BDAA-9D05-8D1813FBBF0A}"/>
              </a:ext>
            </a:extLst>
          </p:cNvPr>
          <p:cNvSpPr>
            <a:spLocks noGrp="1"/>
          </p:cNvSpPr>
          <p:nvPr>
            <p:ph type="sldNum" sz="quarter" idx="12"/>
          </p:nvPr>
        </p:nvSpPr>
        <p:spPr/>
        <p:txBody>
          <a:bodyPr/>
          <a:lstStyle/>
          <a:p>
            <a:fld id="{582EF1C7-6164-4441-8F34-4032AF44DE34}" type="slidenum">
              <a:rPr lang="en-US" smtClean="0"/>
              <a:t>‹#›</a:t>
            </a:fld>
            <a:endParaRPr lang="en-US"/>
          </a:p>
        </p:txBody>
      </p:sp>
    </p:spTree>
    <p:extLst>
      <p:ext uri="{BB962C8B-B14F-4D97-AF65-F5344CB8AC3E}">
        <p14:creationId xmlns:p14="http://schemas.microsoft.com/office/powerpoint/2010/main" val="3302355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02D90-6360-28EB-E4CB-CEF7BCECBF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DE2320-35D8-9D62-51DB-64996BF88F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9E5485-B858-365F-ED84-CDD9CF48C55C}"/>
              </a:ext>
            </a:extLst>
          </p:cNvPr>
          <p:cNvSpPr>
            <a:spLocks noGrp="1"/>
          </p:cNvSpPr>
          <p:nvPr>
            <p:ph type="dt" sz="half" idx="10"/>
          </p:nvPr>
        </p:nvSpPr>
        <p:spPr/>
        <p:txBody>
          <a:bodyPr/>
          <a:lstStyle/>
          <a:p>
            <a:fld id="{07A32B69-50B7-4450-B4CF-6C7BDBBC7ECC}" type="datetimeFigureOut">
              <a:rPr lang="en-US" smtClean="0"/>
              <a:t>4/23/2025</a:t>
            </a:fld>
            <a:endParaRPr lang="en-US"/>
          </a:p>
        </p:txBody>
      </p:sp>
      <p:sp>
        <p:nvSpPr>
          <p:cNvPr id="5" name="Footer Placeholder 4">
            <a:extLst>
              <a:ext uri="{FF2B5EF4-FFF2-40B4-BE49-F238E27FC236}">
                <a16:creationId xmlns:a16="http://schemas.microsoft.com/office/drawing/2014/main" id="{ED4774A5-E0EF-A12B-F6BA-93746EE8EB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5DC2F1-5CC0-9C5F-F7FC-CBB73F0780C6}"/>
              </a:ext>
            </a:extLst>
          </p:cNvPr>
          <p:cNvSpPr>
            <a:spLocks noGrp="1"/>
          </p:cNvSpPr>
          <p:nvPr>
            <p:ph type="sldNum" sz="quarter" idx="12"/>
          </p:nvPr>
        </p:nvSpPr>
        <p:spPr/>
        <p:txBody>
          <a:bodyPr/>
          <a:lstStyle/>
          <a:p>
            <a:fld id="{582EF1C7-6164-4441-8F34-4032AF44DE34}" type="slidenum">
              <a:rPr lang="en-US" smtClean="0"/>
              <a:t>‹#›</a:t>
            </a:fld>
            <a:endParaRPr lang="en-US"/>
          </a:p>
        </p:txBody>
      </p:sp>
    </p:spTree>
    <p:extLst>
      <p:ext uri="{BB962C8B-B14F-4D97-AF65-F5344CB8AC3E}">
        <p14:creationId xmlns:p14="http://schemas.microsoft.com/office/powerpoint/2010/main" val="3411347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199321-11A2-AE97-64BC-21E377CFAD3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21772F-542C-3903-5315-8C4D1F211C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E14D7A-C31E-3C43-2DBE-11EE3C271922}"/>
              </a:ext>
            </a:extLst>
          </p:cNvPr>
          <p:cNvSpPr>
            <a:spLocks noGrp="1"/>
          </p:cNvSpPr>
          <p:nvPr>
            <p:ph type="dt" sz="half" idx="10"/>
          </p:nvPr>
        </p:nvSpPr>
        <p:spPr/>
        <p:txBody>
          <a:bodyPr/>
          <a:lstStyle/>
          <a:p>
            <a:fld id="{07A32B69-50B7-4450-B4CF-6C7BDBBC7ECC}" type="datetimeFigureOut">
              <a:rPr lang="en-US" smtClean="0"/>
              <a:t>4/23/2025</a:t>
            </a:fld>
            <a:endParaRPr lang="en-US"/>
          </a:p>
        </p:txBody>
      </p:sp>
      <p:sp>
        <p:nvSpPr>
          <p:cNvPr id="5" name="Footer Placeholder 4">
            <a:extLst>
              <a:ext uri="{FF2B5EF4-FFF2-40B4-BE49-F238E27FC236}">
                <a16:creationId xmlns:a16="http://schemas.microsoft.com/office/drawing/2014/main" id="{C7D3B72E-69D3-2E9B-7218-4041C2090A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D4CAF9-C18D-A387-2B3B-C7A10C2E3862}"/>
              </a:ext>
            </a:extLst>
          </p:cNvPr>
          <p:cNvSpPr>
            <a:spLocks noGrp="1"/>
          </p:cNvSpPr>
          <p:nvPr>
            <p:ph type="sldNum" sz="quarter" idx="12"/>
          </p:nvPr>
        </p:nvSpPr>
        <p:spPr/>
        <p:txBody>
          <a:bodyPr/>
          <a:lstStyle/>
          <a:p>
            <a:fld id="{582EF1C7-6164-4441-8F34-4032AF44DE34}" type="slidenum">
              <a:rPr lang="en-US" smtClean="0"/>
              <a:t>‹#›</a:t>
            </a:fld>
            <a:endParaRPr lang="en-US"/>
          </a:p>
        </p:txBody>
      </p:sp>
    </p:spTree>
    <p:extLst>
      <p:ext uri="{BB962C8B-B14F-4D97-AF65-F5344CB8AC3E}">
        <p14:creationId xmlns:p14="http://schemas.microsoft.com/office/powerpoint/2010/main" val="3315782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4D1AE-B249-267F-1503-EC2E579C52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F3F81F-54E5-5BD1-434F-27D7F2BB52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01A546-8424-AEF1-40F4-66319CBD0189}"/>
              </a:ext>
            </a:extLst>
          </p:cNvPr>
          <p:cNvSpPr>
            <a:spLocks noGrp="1"/>
          </p:cNvSpPr>
          <p:nvPr>
            <p:ph type="dt" sz="half" idx="10"/>
          </p:nvPr>
        </p:nvSpPr>
        <p:spPr/>
        <p:txBody>
          <a:bodyPr/>
          <a:lstStyle/>
          <a:p>
            <a:fld id="{07A32B69-50B7-4450-B4CF-6C7BDBBC7ECC}" type="datetimeFigureOut">
              <a:rPr lang="en-US" smtClean="0"/>
              <a:t>4/23/2025</a:t>
            </a:fld>
            <a:endParaRPr lang="en-US"/>
          </a:p>
        </p:txBody>
      </p:sp>
      <p:sp>
        <p:nvSpPr>
          <p:cNvPr id="5" name="Footer Placeholder 4">
            <a:extLst>
              <a:ext uri="{FF2B5EF4-FFF2-40B4-BE49-F238E27FC236}">
                <a16:creationId xmlns:a16="http://schemas.microsoft.com/office/drawing/2014/main" id="{910EAC5A-1895-45A4-980E-3E9A9CA91F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A2D8E9-8D7D-2123-410C-3687779BD925}"/>
              </a:ext>
            </a:extLst>
          </p:cNvPr>
          <p:cNvSpPr>
            <a:spLocks noGrp="1"/>
          </p:cNvSpPr>
          <p:nvPr>
            <p:ph type="sldNum" sz="quarter" idx="12"/>
          </p:nvPr>
        </p:nvSpPr>
        <p:spPr/>
        <p:txBody>
          <a:bodyPr/>
          <a:lstStyle/>
          <a:p>
            <a:fld id="{582EF1C7-6164-4441-8F34-4032AF44DE34}" type="slidenum">
              <a:rPr lang="en-US" smtClean="0"/>
              <a:t>‹#›</a:t>
            </a:fld>
            <a:endParaRPr lang="en-US"/>
          </a:p>
        </p:txBody>
      </p:sp>
    </p:spTree>
    <p:extLst>
      <p:ext uri="{BB962C8B-B14F-4D97-AF65-F5344CB8AC3E}">
        <p14:creationId xmlns:p14="http://schemas.microsoft.com/office/powerpoint/2010/main" val="2684373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809FD-0E3B-3000-C471-B5DDA5CD1B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D36456-9297-1C56-BCAD-1E6CD36F9B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254167-1215-280B-9F02-9F9CBACFE095}"/>
              </a:ext>
            </a:extLst>
          </p:cNvPr>
          <p:cNvSpPr>
            <a:spLocks noGrp="1"/>
          </p:cNvSpPr>
          <p:nvPr>
            <p:ph type="dt" sz="half" idx="10"/>
          </p:nvPr>
        </p:nvSpPr>
        <p:spPr/>
        <p:txBody>
          <a:bodyPr/>
          <a:lstStyle/>
          <a:p>
            <a:fld id="{07A32B69-50B7-4450-B4CF-6C7BDBBC7ECC}" type="datetimeFigureOut">
              <a:rPr lang="en-US" smtClean="0"/>
              <a:t>4/23/2025</a:t>
            </a:fld>
            <a:endParaRPr lang="en-US"/>
          </a:p>
        </p:txBody>
      </p:sp>
      <p:sp>
        <p:nvSpPr>
          <p:cNvPr id="5" name="Footer Placeholder 4">
            <a:extLst>
              <a:ext uri="{FF2B5EF4-FFF2-40B4-BE49-F238E27FC236}">
                <a16:creationId xmlns:a16="http://schemas.microsoft.com/office/drawing/2014/main" id="{707FE681-0087-CFF7-E240-F9C50447CE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464D43-8E4B-ECCE-E6E7-B43DAC7A9C7D}"/>
              </a:ext>
            </a:extLst>
          </p:cNvPr>
          <p:cNvSpPr>
            <a:spLocks noGrp="1"/>
          </p:cNvSpPr>
          <p:nvPr>
            <p:ph type="sldNum" sz="quarter" idx="12"/>
          </p:nvPr>
        </p:nvSpPr>
        <p:spPr/>
        <p:txBody>
          <a:bodyPr/>
          <a:lstStyle/>
          <a:p>
            <a:fld id="{582EF1C7-6164-4441-8F34-4032AF44DE34}" type="slidenum">
              <a:rPr lang="en-US" smtClean="0"/>
              <a:t>‹#›</a:t>
            </a:fld>
            <a:endParaRPr lang="en-US"/>
          </a:p>
        </p:txBody>
      </p:sp>
    </p:spTree>
    <p:extLst>
      <p:ext uri="{BB962C8B-B14F-4D97-AF65-F5344CB8AC3E}">
        <p14:creationId xmlns:p14="http://schemas.microsoft.com/office/powerpoint/2010/main" val="1514633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2AE6D-FB24-6BC7-65E1-CCC902EA4A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C9FCE0-1157-2A5D-A3FD-837F6773E5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06F7CEE-A9D8-860E-08C0-53D4CD296E6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2E0D1A6-7C02-B35C-57F7-1664E4C2DEBC}"/>
              </a:ext>
            </a:extLst>
          </p:cNvPr>
          <p:cNvSpPr>
            <a:spLocks noGrp="1"/>
          </p:cNvSpPr>
          <p:nvPr>
            <p:ph type="dt" sz="half" idx="10"/>
          </p:nvPr>
        </p:nvSpPr>
        <p:spPr/>
        <p:txBody>
          <a:bodyPr/>
          <a:lstStyle/>
          <a:p>
            <a:fld id="{07A32B69-50B7-4450-B4CF-6C7BDBBC7ECC}" type="datetimeFigureOut">
              <a:rPr lang="en-US" smtClean="0"/>
              <a:t>4/23/2025</a:t>
            </a:fld>
            <a:endParaRPr lang="en-US"/>
          </a:p>
        </p:txBody>
      </p:sp>
      <p:sp>
        <p:nvSpPr>
          <p:cNvPr id="6" name="Footer Placeholder 5">
            <a:extLst>
              <a:ext uri="{FF2B5EF4-FFF2-40B4-BE49-F238E27FC236}">
                <a16:creationId xmlns:a16="http://schemas.microsoft.com/office/drawing/2014/main" id="{F15B7FB4-F93E-820D-3DAE-C5624914C9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10D2A7-219B-D9CC-FDEB-5C92A9E85EC4}"/>
              </a:ext>
            </a:extLst>
          </p:cNvPr>
          <p:cNvSpPr>
            <a:spLocks noGrp="1"/>
          </p:cNvSpPr>
          <p:nvPr>
            <p:ph type="sldNum" sz="quarter" idx="12"/>
          </p:nvPr>
        </p:nvSpPr>
        <p:spPr/>
        <p:txBody>
          <a:bodyPr/>
          <a:lstStyle/>
          <a:p>
            <a:fld id="{582EF1C7-6164-4441-8F34-4032AF44DE34}" type="slidenum">
              <a:rPr lang="en-US" smtClean="0"/>
              <a:t>‹#›</a:t>
            </a:fld>
            <a:endParaRPr lang="en-US"/>
          </a:p>
        </p:txBody>
      </p:sp>
    </p:spTree>
    <p:extLst>
      <p:ext uri="{BB962C8B-B14F-4D97-AF65-F5344CB8AC3E}">
        <p14:creationId xmlns:p14="http://schemas.microsoft.com/office/powerpoint/2010/main" val="143107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DDEB8-AD5D-1350-27DD-3E31A5E6153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719A13F-FF0E-3E20-456C-1AA5E0B45B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F63244-8C7B-FA04-24BA-7CD28000BC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C2F3AA1-90F2-4D69-385A-DED542B85F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BF466E-55AB-3F4B-B01C-149EE28FF0A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86EA67-0E2A-78C2-9A8B-75C23D693FE8}"/>
              </a:ext>
            </a:extLst>
          </p:cNvPr>
          <p:cNvSpPr>
            <a:spLocks noGrp="1"/>
          </p:cNvSpPr>
          <p:nvPr>
            <p:ph type="dt" sz="half" idx="10"/>
          </p:nvPr>
        </p:nvSpPr>
        <p:spPr/>
        <p:txBody>
          <a:bodyPr/>
          <a:lstStyle/>
          <a:p>
            <a:fld id="{07A32B69-50B7-4450-B4CF-6C7BDBBC7ECC}" type="datetimeFigureOut">
              <a:rPr lang="en-US" smtClean="0"/>
              <a:t>4/23/2025</a:t>
            </a:fld>
            <a:endParaRPr lang="en-US"/>
          </a:p>
        </p:txBody>
      </p:sp>
      <p:sp>
        <p:nvSpPr>
          <p:cNvPr id="8" name="Footer Placeholder 7">
            <a:extLst>
              <a:ext uri="{FF2B5EF4-FFF2-40B4-BE49-F238E27FC236}">
                <a16:creationId xmlns:a16="http://schemas.microsoft.com/office/drawing/2014/main" id="{33002BE9-2058-AD1D-EE86-AAFFFE584BD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5879EC-21EC-F10C-1879-AB29DFF9E1BC}"/>
              </a:ext>
            </a:extLst>
          </p:cNvPr>
          <p:cNvSpPr>
            <a:spLocks noGrp="1"/>
          </p:cNvSpPr>
          <p:nvPr>
            <p:ph type="sldNum" sz="quarter" idx="12"/>
          </p:nvPr>
        </p:nvSpPr>
        <p:spPr/>
        <p:txBody>
          <a:bodyPr/>
          <a:lstStyle/>
          <a:p>
            <a:fld id="{582EF1C7-6164-4441-8F34-4032AF44DE34}" type="slidenum">
              <a:rPr lang="en-US" smtClean="0"/>
              <a:t>‹#›</a:t>
            </a:fld>
            <a:endParaRPr lang="en-US"/>
          </a:p>
        </p:txBody>
      </p:sp>
    </p:spTree>
    <p:extLst>
      <p:ext uri="{BB962C8B-B14F-4D97-AF65-F5344CB8AC3E}">
        <p14:creationId xmlns:p14="http://schemas.microsoft.com/office/powerpoint/2010/main" val="1175483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2601F-0BAA-6518-A863-6A1AF2C881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0C59E8-9BA2-50DC-F27B-5544E3FC6460}"/>
              </a:ext>
            </a:extLst>
          </p:cNvPr>
          <p:cNvSpPr>
            <a:spLocks noGrp="1"/>
          </p:cNvSpPr>
          <p:nvPr>
            <p:ph type="dt" sz="half" idx="10"/>
          </p:nvPr>
        </p:nvSpPr>
        <p:spPr/>
        <p:txBody>
          <a:bodyPr/>
          <a:lstStyle/>
          <a:p>
            <a:fld id="{07A32B69-50B7-4450-B4CF-6C7BDBBC7ECC}" type="datetimeFigureOut">
              <a:rPr lang="en-US" smtClean="0"/>
              <a:t>4/23/2025</a:t>
            </a:fld>
            <a:endParaRPr lang="en-US"/>
          </a:p>
        </p:txBody>
      </p:sp>
      <p:sp>
        <p:nvSpPr>
          <p:cNvPr id="4" name="Footer Placeholder 3">
            <a:extLst>
              <a:ext uri="{FF2B5EF4-FFF2-40B4-BE49-F238E27FC236}">
                <a16:creationId xmlns:a16="http://schemas.microsoft.com/office/drawing/2014/main" id="{F6C7C940-1402-0637-E7C7-0C4EAE90D97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0D29667-3AF5-A768-7407-926047A45738}"/>
              </a:ext>
            </a:extLst>
          </p:cNvPr>
          <p:cNvSpPr>
            <a:spLocks noGrp="1"/>
          </p:cNvSpPr>
          <p:nvPr>
            <p:ph type="sldNum" sz="quarter" idx="12"/>
          </p:nvPr>
        </p:nvSpPr>
        <p:spPr/>
        <p:txBody>
          <a:bodyPr/>
          <a:lstStyle/>
          <a:p>
            <a:fld id="{582EF1C7-6164-4441-8F34-4032AF44DE34}" type="slidenum">
              <a:rPr lang="en-US" smtClean="0"/>
              <a:t>‹#›</a:t>
            </a:fld>
            <a:endParaRPr lang="en-US"/>
          </a:p>
        </p:txBody>
      </p:sp>
    </p:spTree>
    <p:extLst>
      <p:ext uri="{BB962C8B-B14F-4D97-AF65-F5344CB8AC3E}">
        <p14:creationId xmlns:p14="http://schemas.microsoft.com/office/powerpoint/2010/main" val="4100499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C8B9C3-B727-52B1-6B83-2693C03F0DF2}"/>
              </a:ext>
            </a:extLst>
          </p:cNvPr>
          <p:cNvSpPr>
            <a:spLocks noGrp="1"/>
          </p:cNvSpPr>
          <p:nvPr>
            <p:ph type="dt" sz="half" idx="10"/>
          </p:nvPr>
        </p:nvSpPr>
        <p:spPr/>
        <p:txBody>
          <a:bodyPr/>
          <a:lstStyle/>
          <a:p>
            <a:fld id="{07A32B69-50B7-4450-B4CF-6C7BDBBC7ECC}" type="datetimeFigureOut">
              <a:rPr lang="en-US" smtClean="0"/>
              <a:t>4/23/2025</a:t>
            </a:fld>
            <a:endParaRPr lang="en-US"/>
          </a:p>
        </p:txBody>
      </p:sp>
      <p:sp>
        <p:nvSpPr>
          <p:cNvPr id="3" name="Footer Placeholder 2">
            <a:extLst>
              <a:ext uri="{FF2B5EF4-FFF2-40B4-BE49-F238E27FC236}">
                <a16:creationId xmlns:a16="http://schemas.microsoft.com/office/drawing/2014/main" id="{C3589EEB-1DE2-17D7-259B-759F3A4014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763806C-55E7-A1B2-80E6-7F6A81F41128}"/>
              </a:ext>
            </a:extLst>
          </p:cNvPr>
          <p:cNvSpPr>
            <a:spLocks noGrp="1"/>
          </p:cNvSpPr>
          <p:nvPr>
            <p:ph type="sldNum" sz="quarter" idx="12"/>
          </p:nvPr>
        </p:nvSpPr>
        <p:spPr/>
        <p:txBody>
          <a:bodyPr/>
          <a:lstStyle/>
          <a:p>
            <a:fld id="{582EF1C7-6164-4441-8F34-4032AF44DE34}" type="slidenum">
              <a:rPr lang="en-US" smtClean="0"/>
              <a:t>‹#›</a:t>
            </a:fld>
            <a:endParaRPr lang="en-US"/>
          </a:p>
        </p:txBody>
      </p:sp>
    </p:spTree>
    <p:extLst>
      <p:ext uri="{BB962C8B-B14F-4D97-AF65-F5344CB8AC3E}">
        <p14:creationId xmlns:p14="http://schemas.microsoft.com/office/powerpoint/2010/main" val="3020208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4A35F-3729-6E7B-1DC5-CF3A56AC2B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3F5A2E7-DC13-8828-D996-EDAD43DB2C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A98045-D766-175B-FEE3-1A232428B2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8C035D-CCE0-DDD0-D3CE-1DEA08A0B6BB}"/>
              </a:ext>
            </a:extLst>
          </p:cNvPr>
          <p:cNvSpPr>
            <a:spLocks noGrp="1"/>
          </p:cNvSpPr>
          <p:nvPr>
            <p:ph type="dt" sz="half" idx="10"/>
          </p:nvPr>
        </p:nvSpPr>
        <p:spPr/>
        <p:txBody>
          <a:bodyPr/>
          <a:lstStyle/>
          <a:p>
            <a:fld id="{07A32B69-50B7-4450-B4CF-6C7BDBBC7ECC}" type="datetimeFigureOut">
              <a:rPr lang="en-US" smtClean="0"/>
              <a:t>4/23/2025</a:t>
            </a:fld>
            <a:endParaRPr lang="en-US"/>
          </a:p>
        </p:txBody>
      </p:sp>
      <p:sp>
        <p:nvSpPr>
          <p:cNvPr id="6" name="Footer Placeholder 5">
            <a:extLst>
              <a:ext uri="{FF2B5EF4-FFF2-40B4-BE49-F238E27FC236}">
                <a16:creationId xmlns:a16="http://schemas.microsoft.com/office/drawing/2014/main" id="{57DE4D2F-011D-3037-7EA6-AD8535AC2D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1C1C5E-CA09-5560-C546-B2E65CB2A47F}"/>
              </a:ext>
            </a:extLst>
          </p:cNvPr>
          <p:cNvSpPr>
            <a:spLocks noGrp="1"/>
          </p:cNvSpPr>
          <p:nvPr>
            <p:ph type="sldNum" sz="quarter" idx="12"/>
          </p:nvPr>
        </p:nvSpPr>
        <p:spPr/>
        <p:txBody>
          <a:bodyPr/>
          <a:lstStyle/>
          <a:p>
            <a:fld id="{582EF1C7-6164-4441-8F34-4032AF44DE34}" type="slidenum">
              <a:rPr lang="en-US" smtClean="0"/>
              <a:t>‹#›</a:t>
            </a:fld>
            <a:endParaRPr lang="en-US"/>
          </a:p>
        </p:txBody>
      </p:sp>
    </p:spTree>
    <p:extLst>
      <p:ext uri="{BB962C8B-B14F-4D97-AF65-F5344CB8AC3E}">
        <p14:creationId xmlns:p14="http://schemas.microsoft.com/office/powerpoint/2010/main" val="3907288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3B157-2E6A-1177-729A-69614B0A20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D191E6D-F4C8-49D8-BC4B-39F680F0D7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155595-38E7-8975-AD64-23F18E367E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304F99-624A-7617-64E0-AB2B4B5D67A7}"/>
              </a:ext>
            </a:extLst>
          </p:cNvPr>
          <p:cNvSpPr>
            <a:spLocks noGrp="1"/>
          </p:cNvSpPr>
          <p:nvPr>
            <p:ph type="dt" sz="half" idx="10"/>
          </p:nvPr>
        </p:nvSpPr>
        <p:spPr/>
        <p:txBody>
          <a:bodyPr/>
          <a:lstStyle/>
          <a:p>
            <a:fld id="{07A32B69-50B7-4450-B4CF-6C7BDBBC7ECC}" type="datetimeFigureOut">
              <a:rPr lang="en-US" smtClean="0"/>
              <a:t>4/23/2025</a:t>
            </a:fld>
            <a:endParaRPr lang="en-US"/>
          </a:p>
        </p:txBody>
      </p:sp>
      <p:sp>
        <p:nvSpPr>
          <p:cNvPr id="6" name="Footer Placeholder 5">
            <a:extLst>
              <a:ext uri="{FF2B5EF4-FFF2-40B4-BE49-F238E27FC236}">
                <a16:creationId xmlns:a16="http://schemas.microsoft.com/office/drawing/2014/main" id="{FB0A4F85-972B-977F-4981-DE094C3872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0B2266-6076-2D7C-66C5-0082595FC5D2}"/>
              </a:ext>
            </a:extLst>
          </p:cNvPr>
          <p:cNvSpPr>
            <a:spLocks noGrp="1"/>
          </p:cNvSpPr>
          <p:nvPr>
            <p:ph type="sldNum" sz="quarter" idx="12"/>
          </p:nvPr>
        </p:nvSpPr>
        <p:spPr/>
        <p:txBody>
          <a:bodyPr/>
          <a:lstStyle/>
          <a:p>
            <a:fld id="{582EF1C7-6164-4441-8F34-4032AF44DE34}" type="slidenum">
              <a:rPr lang="en-US" smtClean="0"/>
              <a:t>‹#›</a:t>
            </a:fld>
            <a:endParaRPr lang="en-US"/>
          </a:p>
        </p:txBody>
      </p:sp>
    </p:spTree>
    <p:extLst>
      <p:ext uri="{BB962C8B-B14F-4D97-AF65-F5344CB8AC3E}">
        <p14:creationId xmlns:p14="http://schemas.microsoft.com/office/powerpoint/2010/main" val="1318780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474290-2126-1A1C-4BEB-6B2F69CF59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8CC08F5-60DB-F442-26F6-AC9D9B0575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04832A-8C34-580A-A210-FC2BB7729E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A32B69-50B7-4450-B4CF-6C7BDBBC7ECC}" type="datetimeFigureOut">
              <a:rPr lang="en-US" smtClean="0"/>
              <a:t>4/23/2025</a:t>
            </a:fld>
            <a:endParaRPr lang="en-US"/>
          </a:p>
        </p:txBody>
      </p:sp>
      <p:sp>
        <p:nvSpPr>
          <p:cNvPr id="5" name="Footer Placeholder 4">
            <a:extLst>
              <a:ext uri="{FF2B5EF4-FFF2-40B4-BE49-F238E27FC236}">
                <a16:creationId xmlns:a16="http://schemas.microsoft.com/office/drawing/2014/main" id="{D96FEB6A-B6DE-E103-ABE5-8A416E972E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ACABFAB-457A-2BA8-17B1-04B1CD4556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EF1C7-6164-4441-8F34-4032AF44DE34}" type="slidenum">
              <a:rPr lang="en-US" smtClean="0"/>
              <a:t>‹#›</a:t>
            </a:fld>
            <a:endParaRPr lang="en-US"/>
          </a:p>
        </p:txBody>
      </p:sp>
    </p:spTree>
    <p:extLst>
      <p:ext uri="{BB962C8B-B14F-4D97-AF65-F5344CB8AC3E}">
        <p14:creationId xmlns:p14="http://schemas.microsoft.com/office/powerpoint/2010/main" val="2185260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catalystsca.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hyperlink" Target="https://catalystsca.org/wp-content/uploads/2025/04/legislative_process_guide.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capitolmuseum.ca.gov/learn/about-the-government/life-cycle-of-a-bill/" TargetMode="External"/><Relationship Id="rId5" Type="http://schemas.openxmlformats.org/officeDocument/2006/relationships/image" Target="../media/image2.gif"/><Relationship Id="rId4" Type="http://schemas.openxmlformats.org/officeDocument/2006/relationships/hyperlink" Target="http://www.catalystsca.or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hyperlink" Target="https://www.assembly.ca.gov/schedules-publications/legislative-deadlines"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www.senate.ca.gov/legislative-deadlines-calendar" TargetMode="External"/><Relationship Id="rId5" Type="http://schemas.openxmlformats.org/officeDocument/2006/relationships/image" Target="../media/image3.jpg"/><Relationship Id="rId4" Type="http://schemas.openxmlformats.org/officeDocument/2006/relationships/hyperlink" Target="http://www.catalystsca.or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ctweb.capitoltrack.com/public/publish.aspx?session=25&amp;id=b3b8d716-0441-4c77-ab8d-bb58bd1908b8" TargetMode="External"/><Relationship Id="rId5" Type="http://schemas.openxmlformats.org/officeDocument/2006/relationships/hyperlink" Target="https://ctweb.capitoltrack.com/public/publish.aspx?session=25&amp;id=56860cc3-fd19-4b5a-960d-df9939d99380" TargetMode="External"/><Relationship Id="rId4" Type="http://schemas.openxmlformats.org/officeDocument/2006/relationships/hyperlink" Target="http://www.catalystsca.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livablecalifornia.org/" TargetMode="External"/><Relationship Id="rId3" Type="http://schemas.openxmlformats.org/officeDocument/2006/relationships/image" Target="../media/image1.jpg"/><Relationship Id="rId7" Type="http://schemas.openxmlformats.org/officeDocument/2006/relationships/hyperlink" Target="https://leginfo.legislature.ca.gov/faces/home.x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atalystsca.org/" TargetMode="External"/><Relationship Id="rId5" Type="http://schemas.openxmlformats.org/officeDocument/2006/relationships/image" Target="../media/image5.jpg"/><Relationship Id="rId4" Type="http://schemas.openxmlformats.org/officeDocument/2006/relationships/hyperlink" Target="http://www.catalystsca.org/" TargetMode="External"/><Relationship Id="rId9" Type="http://schemas.openxmlformats.org/officeDocument/2006/relationships/hyperlink" Target="https://www.calcities.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slcl.senate.ca.gov/" TargetMode="External"/><Relationship Id="rId3" Type="http://schemas.openxmlformats.org/officeDocument/2006/relationships/image" Target="../media/image1.jpg"/><Relationship Id="rId7" Type="http://schemas.openxmlformats.org/officeDocument/2006/relationships/hyperlink" Target="https://shou.senate.ca.gov/"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senate.ca.gov/" TargetMode="External"/><Relationship Id="rId11" Type="http://schemas.openxmlformats.org/officeDocument/2006/relationships/hyperlink" Target="https://www.senate.ca.gov/committees" TargetMode="External"/><Relationship Id="rId5" Type="http://schemas.openxmlformats.org/officeDocument/2006/relationships/image" Target="../media/image6.png"/><Relationship Id="rId10" Type="http://schemas.openxmlformats.org/officeDocument/2006/relationships/hyperlink" Target="https://sapro.senate.ca.gov/" TargetMode="External"/><Relationship Id="rId4" Type="http://schemas.openxmlformats.org/officeDocument/2006/relationships/hyperlink" Target="http://www.catalystsca.org/" TargetMode="External"/><Relationship Id="rId9" Type="http://schemas.openxmlformats.org/officeDocument/2006/relationships/hyperlink" Target="https://senv.senate.ca.gov/committeehome"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alcl.assembly.ca.gov/" TargetMode="External"/><Relationship Id="rId3" Type="http://schemas.openxmlformats.org/officeDocument/2006/relationships/image" Target="../media/image1.jpg"/><Relationship Id="rId7" Type="http://schemas.openxmlformats.org/officeDocument/2006/relationships/hyperlink" Target="https://ahcd.assembly.ca.gov/"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www.assembly.ca.gov/" TargetMode="External"/><Relationship Id="rId11" Type="http://schemas.openxmlformats.org/officeDocument/2006/relationships/hyperlink" Target="https://www.assembly.ca.gov/committees" TargetMode="External"/><Relationship Id="rId5" Type="http://schemas.openxmlformats.org/officeDocument/2006/relationships/image" Target="../media/image7.png"/><Relationship Id="rId10" Type="http://schemas.openxmlformats.org/officeDocument/2006/relationships/hyperlink" Target="https://apro.assembly.ca.gov/" TargetMode="External"/><Relationship Id="rId4" Type="http://schemas.openxmlformats.org/officeDocument/2006/relationships/hyperlink" Target="http://www.catalystsca.org/" TargetMode="External"/><Relationship Id="rId9" Type="http://schemas.openxmlformats.org/officeDocument/2006/relationships/hyperlink" Target="https://aesm.assembly.ca.gov/" TargetMode="Externa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video" Target="https://www.youtube.com/embed/dWWEuLoqPng?feature=oembed" TargetMode="External"/><Relationship Id="rId6" Type="http://schemas.openxmlformats.org/officeDocument/2006/relationships/image" Target="../media/image8.jpeg"/><Relationship Id="rId5" Type="http://schemas.openxmlformats.org/officeDocument/2006/relationships/hyperlink" Target="http://www.catalystsca.org/" TargetMode="Externa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D10D18-93C5-C9FE-446E-7D2D9603DD67}"/>
            </a:ext>
          </a:extLst>
        </p:cNvPr>
        <p:cNvGrpSpPr/>
        <p:nvPr/>
      </p:nvGrpSpPr>
      <p:grpSpPr>
        <a:xfrm>
          <a:off x="0" y="0"/>
          <a:ext cx="0" cy="0"/>
          <a:chOff x="0" y="0"/>
          <a:chExt cx="0" cy="0"/>
        </a:xfrm>
      </p:grpSpPr>
      <p:cxnSp>
        <p:nvCxnSpPr>
          <p:cNvPr id="67" name="Straight Arrow Connector 66">
            <a:extLst>
              <a:ext uri="{FF2B5EF4-FFF2-40B4-BE49-F238E27FC236}">
                <a16:creationId xmlns:a16="http://schemas.microsoft.com/office/drawing/2014/main" id="{F2729002-BA7F-3BD2-4375-77A1482A7188}"/>
              </a:ext>
            </a:extLst>
          </p:cNvPr>
          <p:cNvCxnSpPr>
            <a:cxnSpLocks/>
            <a:stCxn id="4" idx="3"/>
            <a:endCxn id="11" idx="1"/>
          </p:cNvCxnSpPr>
          <p:nvPr/>
        </p:nvCxnSpPr>
        <p:spPr>
          <a:xfrm>
            <a:off x="3265243" y="5659447"/>
            <a:ext cx="2474814" cy="0"/>
          </a:xfrm>
          <a:prstGeom prst="straightConnector1">
            <a:avLst/>
          </a:prstGeom>
          <a:ln w="19050">
            <a:tailEnd type="triangle"/>
          </a:ln>
        </p:spPr>
        <p:style>
          <a:lnRef idx="2">
            <a:schemeClr val="dk1"/>
          </a:lnRef>
          <a:fillRef idx="0">
            <a:schemeClr val="dk1"/>
          </a:fillRef>
          <a:effectRef idx="1">
            <a:schemeClr val="dk1"/>
          </a:effectRef>
          <a:fontRef idx="minor">
            <a:schemeClr val="tx1"/>
          </a:fontRef>
        </p:style>
      </p:cxnSp>
      <p:grpSp>
        <p:nvGrpSpPr>
          <p:cNvPr id="6" name="Group 5">
            <a:extLst>
              <a:ext uri="{FF2B5EF4-FFF2-40B4-BE49-F238E27FC236}">
                <a16:creationId xmlns:a16="http://schemas.microsoft.com/office/drawing/2014/main" id="{1A2B4AFF-2D97-1AF9-CA8C-26607F6293BA}"/>
              </a:ext>
            </a:extLst>
          </p:cNvPr>
          <p:cNvGrpSpPr/>
          <p:nvPr/>
        </p:nvGrpSpPr>
        <p:grpSpPr>
          <a:xfrm>
            <a:off x="1448762" y="5208597"/>
            <a:ext cx="1816481" cy="901700"/>
            <a:chOff x="469900" y="5334000"/>
            <a:chExt cx="1866900" cy="901700"/>
          </a:xfrm>
          <a:solidFill>
            <a:schemeClr val="accent6">
              <a:lumMod val="60000"/>
              <a:lumOff val="40000"/>
            </a:schemeClr>
          </a:solidFill>
        </p:grpSpPr>
        <p:sp>
          <p:nvSpPr>
            <p:cNvPr id="4" name="Rectangle 3">
              <a:extLst>
                <a:ext uri="{FF2B5EF4-FFF2-40B4-BE49-F238E27FC236}">
                  <a16:creationId xmlns:a16="http://schemas.microsoft.com/office/drawing/2014/main" id="{8CA739B3-5C91-E80C-641B-40EA6D282750}"/>
                </a:ext>
              </a:extLst>
            </p:cNvPr>
            <p:cNvSpPr/>
            <p:nvPr/>
          </p:nvSpPr>
          <p:spPr>
            <a:xfrm>
              <a:off x="469900" y="5334000"/>
              <a:ext cx="1866900" cy="901700"/>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93ECC5F8-D594-1FAE-DC1D-B784E0C44C8E}"/>
                </a:ext>
              </a:extLst>
            </p:cNvPr>
            <p:cNvSpPr txBox="1"/>
            <p:nvPr/>
          </p:nvSpPr>
          <p:spPr>
            <a:xfrm>
              <a:off x="469900" y="5461684"/>
              <a:ext cx="1783769" cy="646331"/>
            </a:xfrm>
            <a:prstGeom prst="rect">
              <a:avLst/>
            </a:prstGeom>
            <a:grpFill/>
            <a:effectLst/>
          </p:spPr>
          <p:txBody>
            <a:bodyPr wrap="square" rtlCol="0">
              <a:spAutoFit/>
            </a:bodyPr>
            <a:lstStyle/>
            <a:p>
              <a:pPr algn="ctr"/>
              <a:r>
                <a:rPr lang="en-US" b="1" dirty="0"/>
                <a:t>How a Bill Becomes a Law</a:t>
              </a:r>
            </a:p>
          </p:txBody>
        </p:sp>
      </p:grpSp>
      <p:grpSp>
        <p:nvGrpSpPr>
          <p:cNvPr id="7" name="Group 6">
            <a:extLst>
              <a:ext uri="{FF2B5EF4-FFF2-40B4-BE49-F238E27FC236}">
                <a16:creationId xmlns:a16="http://schemas.microsoft.com/office/drawing/2014/main" id="{3BA99EA8-8A37-C3DA-1471-FB2AC7681D7A}"/>
              </a:ext>
            </a:extLst>
          </p:cNvPr>
          <p:cNvGrpSpPr/>
          <p:nvPr/>
        </p:nvGrpSpPr>
        <p:grpSpPr>
          <a:xfrm>
            <a:off x="3565271" y="5208597"/>
            <a:ext cx="1874758" cy="901700"/>
            <a:chOff x="469900" y="5334000"/>
            <a:chExt cx="1866900" cy="901700"/>
          </a:xfrm>
          <a:solidFill>
            <a:schemeClr val="accent6">
              <a:lumMod val="60000"/>
              <a:lumOff val="40000"/>
            </a:schemeClr>
          </a:solidFill>
        </p:grpSpPr>
        <p:sp>
          <p:nvSpPr>
            <p:cNvPr id="8" name="Rectangle 7">
              <a:extLst>
                <a:ext uri="{FF2B5EF4-FFF2-40B4-BE49-F238E27FC236}">
                  <a16:creationId xmlns:a16="http://schemas.microsoft.com/office/drawing/2014/main" id="{220FFFD5-6D8A-5F12-B8C0-B151810C658D}"/>
                </a:ext>
              </a:extLst>
            </p:cNvPr>
            <p:cNvSpPr/>
            <p:nvPr/>
          </p:nvSpPr>
          <p:spPr>
            <a:xfrm>
              <a:off x="469900" y="5334000"/>
              <a:ext cx="1866900" cy="901700"/>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1305BBA6-06A1-1582-DD37-6265D782505B}"/>
                </a:ext>
              </a:extLst>
            </p:cNvPr>
            <p:cNvSpPr txBox="1"/>
            <p:nvPr/>
          </p:nvSpPr>
          <p:spPr>
            <a:xfrm>
              <a:off x="553031" y="5466159"/>
              <a:ext cx="1783769" cy="646331"/>
            </a:xfrm>
            <a:prstGeom prst="rect">
              <a:avLst/>
            </a:prstGeom>
            <a:noFill/>
            <a:ln>
              <a:noFill/>
            </a:ln>
          </p:spPr>
          <p:txBody>
            <a:bodyPr wrap="square" rtlCol="0">
              <a:spAutoFit/>
            </a:bodyPr>
            <a:lstStyle/>
            <a:p>
              <a:pPr algn="ctr"/>
              <a:r>
                <a:rPr lang="en-US" b="1" dirty="0"/>
                <a:t>2025 Legislative Calendar</a:t>
              </a:r>
              <a:endParaRPr lang="en-US" dirty="0"/>
            </a:p>
          </p:txBody>
        </p:sp>
      </p:grpSp>
      <p:grpSp>
        <p:nvGrpSpPr>
          <p:cNvPr id="3" name="Group 2">
            <a:extLst>
              <a:ext uri="{FF2B5EF4-FFF2-40B4-BE49-F238E27FC236}">
                <a16:creationId xmlns:a16="http://schemas.microsoft.com/office/drawing/2014/main" id="{7447264A-EE37-0A6D-9583-456376C846A5}"/>
              </a:ext>
            </a:extLst>
          </p:cNvPr>
          <p:cNvGrpSpPr/>
          <p:nvPr/>
        </p:nvGrpSpPr>
        <p:grpSpPr>
          <a:xfrm>
            <a:off x="5740057" y="5208597"/>
            <a:ext cx="1791277" cy="901700"/>
            <a:chOff x="3363748" y="1807320"/>
            <a:chExt cx="1866900" cy="901700"/>
          </a:xfrm>
          <a:solidFill>
            <a:schemeClr val="accent6">
              <a:lumMod val="60000"/>
              <a:lumOff val="40000"/>
            </a:schemeClr>
          </a:solidFill>
        </p:grpSpPr>
        <p:sp>
          <p:nvSpPr>
            <p:cNvPr id="11" name="Rectangle 10">
              <a:extLst>
                <a:ext uri="{FF2B5EF4-FFF2-40B4-BE49-F238E27FC236}">
                  <a16:creationId xmlns:a16="http://schemas.microsoft.com/office/drawing/2014/main" id="{F42FECD0-9513-0274-3FC8-FDF9B99F122E}"/>
                </a:ext>
              </a:extLst>
            </p:cNvPr>
            <p:cNvSpPr/>
            <p:nvPr/>
          </p:nvSpPr>
          <p:spPr>
            <a:xfrm>
              <a:off x="3363748" y="1807320"/>
              <a:ext cx="1866900" cy="901700"/>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413A6A6F-F575-E3E0-8C84-9160EBBEBBF7}"/>
                </a:ext>
              </a:extLst>
            </p:cNvPr>
            <p:cNvSpPr txBox="1"/>
            <p:nvPr/>
          </p:nvSpPr>
          <p:spPr>
            <a:xfrm>
              <a:off x="3418312" y="1930413"/>
              <a:ext cx="1783769" cy="646331"/>
            </a:xfrm>
            <a:prstGeom prst="rect">
              <a:avLst/>
            </a:prstGeom>
            <a:grpFill/>
          </p:spPr>
          <p:txBody>
            <a:bodyPr wrap="square" rtlCol="0">
              <a:spAutoFit/>
            </a:bodyPr>
            <a:lstStyle/>
            <a:p>
              <a:pPr algn="ctr"/>
              <a:r>
                <a:rPr lang="en-US" b="1" dirty="0"/>
                <a:t>2025 </a:t>
              </a:r>
            </a:p>
            <a:p>
              <a:pPr algn="ctr"/>
              <a:r>
                <a:rPr lang="en-US" b="1" dirty="0"/>
                <a:t>Housing Bills</a:t>
              </a:r>
              <a:endParaRPr lang="en-US" dirty="0"/>
            </a:p>
          </p:txBody>
        </p:sp>
      </p:grpSp>
      <p:grpSp>
        <p:nvGrpSpPr>
          <p:cNvPr id="51" name="Group 50">
            <a:extLst>
              <a:ext uri="{FF2B5EF4-FFF2-40B4-BE49-F238E27FC236}">
                <a16:creationId xmlns:a16="http://schemas.microsoft.com/office/drawing/2014/main" id="{419FBCC1-41ED-3AA6-B66D-E5FFAA18E4C0}"/>
              </a:ext>
            </a:extLst>
          </p:cNvPr>
          <p:cNvGrpSpPr/>
          <p:nvPr/>
        </p:nvGrpSpPr>
        <p:grpSpPr>
          <a:xfrm>
            <a:off x="151401" y="5316275"/>
            <a:ext cx="1178173" cy="707886"/>
            <a:chOff x="328507" y="5814861"/>
            <a:chExt cx="1178173" cy="707886"/>
          </a:xfrm>
        </p:grpSpPr>
        <p:sp>
          <p:nvSpPr>
            <p:cNvPr id="45" name="Arrow: Right 44">
              <a:extLst>
                <a:ext uri="{FF2B5EF4-FFF2-40B4-BE49-F238E27FC236}">
                  <a16:creationId xmlns:a16="http://schemas.microsoft.com/office/drawing/2014/main" id="{EDF21FAF-8A55-5337-BB73-E46CD8D4C4B9}"/>
                </a:ext>
              </a:extLst>
            </p:cNvPr>
            <p:cNvSpPr/>
            <p:nvPr/>
          </p:nvSpPr>
          <p:spPr>
            <a:xfrm>
              <a:off x="328507" y="5814861"/>
              <a:ext cx="1178173" cy="707886"/>
            </a:xfrm>
            <a:prstGeom prst="rightArrow">
              <a:avLst/>
            </a:prstGeom>
            <a:solidFill>
              <a:srgbClr val="AB360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B9D5B317-6DD3-061A-BB16-AFC0F8ACD6F8}"/>
                </a:ext>
              </a:extLst>
            </p:cNvPr>
            <p:cNvSpPr txBox="1"/>
            <p:nvPr/>
          </p:nvSpPr>
          <p:spPr>
            <a:xfrm>
              <a:off x="447695" y="5973367"/>
              <a:ext cx="879376" cy="369332"/>
            </a:xfrm>
            <a:prstGeom prst="rect">
              <a:avLst/>
            </a:prstGeom>
            <a:noFill/>
          </p:spPr>
          <p:txBody>
            <a:bodyPr wrap="square" rtlCol="0">
              <a:spAutoFit/>
            </a:bodyPr>
            <a:lstStyle/>
            <a:p>
              <a:pPr algn="ctr"/>
              <a:r>
                <a:rPr lang="en-US" b="1" dirty="0">
                  <a:solidFill>
                    <a:srgbClr val="FEF366"/>
                  </a:solidFill>
                </a:rPr>
                <a:t>Begin</a:t>
              </a:r>
            </a:p>
          </p:txBody>
        </p:sp>
      </p:grpSp>
      <p:sp>
        <p:nvSpPr>
          <p:cNvPr id="56" name="Rectangle 55">
            <a:extLst>
              <a:ext uri="{FF2B5EF4-FFF2-40B4-BE49-F238E27FC236}">
                <a16:creationId xmlns:a16="http://schemas.microsoft.com/office/drawing/2014/main" id="{D4A12BDF-1532-251F-1CC2-8648C42274E9}"/>
              </a:ext>
            </a:extLst>
          </p:cNvPr>
          <p:cNvSpPr/>
          <p:nvPr/>
        </p:nvSpPr>
        <p:spPr>
          <a:xfrm>
            <a:off x="0" y="-1"/>
            <a:ext cx="12192000" cy="784771"/>
          </a:xfrm>
          <a:prstGeom prst="rect">
            <a:avLst/>
          </a:prstGeom>
          <a:solidFill>
            <a:srgbClr val="FEF3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6666"/>
                </a:solidFill>
              </a:rPr>
              <a:t>             </a:t>
            </a:r>
            <a:r>
              <a:rPr lang="en-US" sz="2400" b="1" dirty="0">
                <a:solidFill>
                  <a:schemeClr val="tx1"/>
                </a:solidFill>
              </a:rPr>
              <a:t>HOUSING LEGISLATION LEARNING MAP</a:t>
            </a:r>
          </a:p>
        </p:txBody>
      </p:sp>
      <p:grpSp>
        <p:nvGrpSpPr>
          <p:cNvPr id="42" name="Group 41">
            <a:extLst>
              <a:ext uri="{FF2B5EF4-FFF2-40B4-BE49-F238E27FC236}">
                <a16:creationId xmlns:a16="http://schemas.microsoft.com/office/drawing/2014/main" id="{66C3952E-9CB0-E1F9-4C1C-4DE6789FDE16}"/>
              </a:ext>
            </a:extLst>
          </p:cNvPr>
          <p:cNvGrpSpPr/>
          <p:nvPr/>
        </p:nvGrpSpPr>
        <p:grpSpPr>
          <a:xfrm>
            <a:off x="8307587" y="3661118"/>
            <a:ext cx="1712418" cy="923330"/>
            <a:chOff x="8307587" y="3661118"/>
            <a:chExt cx="1712418" cy="923330"/>
          </a:xfrm>
        </p:grpSpPr>
        <p:sp>
          <p:nvSpPr>
            <p:cNvPr id="24" name="Rectangle 23">
              <a:extLst>
                <a:ext uri="{FF2B5EF4-FFF2-40B4-BE49-F238E27FC236}">
                  <a16:creationId xmlns:a16="http://schemas.microsoft.com/office/drawing/2014/main" id="{F11DA930-7AD1-F625-2018-2688CF462C3E}"/>
                </a:ext>
              </a:extLst>
            </p:cNvPr>
            <p:cNvSpPr/>
            <p:nvPr/>
          </p:nvSpPr>
          <p:spPr>
            <a:xfrm>
              <a:off x="8307587" y="3677556"/>
              <a:ext cx="1712418" cy="900675"/>
            </a:xfrm>
            <a:prstGeom prst="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FB368C4F-4006-E2FC-35DD-D8E821AA5BEE}"/>
                </a:ext>
              </a:extLst>
            </p:cNvPr>
            <p:cNvSpPr txBox="1"/>
            <p:nvPr/>
          </p:nvSpPr>
          <p:spPr>
            <a:xfrm>
              <a:off x="8331730" y="3661118"/>
              <a:ext cx="1664132" cy="923330"/>
            </a:xfrm>
            <a:prstGeom prst="rect">
              <a:avLst/>
            </a:prstGeom>
            <a:noFill/>
            <a:ln>
              <a:noFill/>
            </a:ln>
          </p:spPr>
          <p:txBody>
            <a:bodyPr wrap="square" rtlCol="0">
              <a:spAutoFit/>
            </a:bodyPr>
            <a:lstStyle/>
            <a:p>
              <a:pPr algn="ctr"/>
              <a:r>
                <a:rPr lang="en-US" b="1" dirty="0"/>
                <a:t>How to Use the Legislative Portal</a:t>
              </a:r>
              <a:endParaRPr lang="en-US" dirty="0"/>
            </a:p>
          </p:txBody>
        </p:sp>
      </p:grpSp>
      <p:grpSp>
        <p:nvGrpSpPr>
          <p:cNvPr id="36" name="Group 35">
            <a:extLst>
              <a:ext uri="{FF2B5EF4-FFF2-40B4-BE49-F238E27FC236}">
                <a16:creationId xmlns:a16="http://schemas.microsoft.com/office/drawing/2014/main" id="{2BC3DB16-909E-64B2-AB81-1C32E2709EC2}"/>
              </a:ext>
            </a:extLst>
          </p:cNvPr>
          <p:cNvGrpSpPr/>
          <p:nvPr/>
        </p:nvGrpSpPr>
        <p:grpSpPr>
          <a:xfrm>
            <a:off x="4708171" y="2496985"/>
            <a:ext cx="2132738" cy="1853917"/>
            <a:chOff x="4589263" y="2487613"/>
            <a:chExt cx="2132738" cy="1321810"/>
          </a:xfrm>
        </p:grpSpPr>
        <p:sp>
          <p:nvSpPr>
            <p:cNvPr id="30" name="Rectangle 29">
              <a:extLst>
                <a:ext uri="{FF2B5EF4-FFF2-40B4-BE49-F238E27FC236}">
                  <a16:creationId xmlns:a16="http://schemas.microsoft.com/office/drawing/2014/main" id="{73801541-A458-FD22-817E-9A26DC3A8E27}"/>
                </a:ext>
              </a:extLst>
            </p:cNvPr>
            <p:cNvSpPr/>
            <p:nvPr/>
          </p:nvSpPr>
          <p:spPr>
            <a:xfrm>
              <a:off x="4682331" y="2487613"/>
              <a:ext cx="2039670" cy="39847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Resources</a:t>
              </a:r>
            </a:p>
          </p:txBody>
        </p:sp>
        <p:sp>
          <p:nvSpPr>
            <p:cNvPr id="31" name="Rectangle 30">
              <a:extLst>
                <a:ext uri="{FF2B5EF4-FFF2-40B4-BE49-F238E27FC236}">
                  <a16:creationId xmlns:a16="http://schemas.microsoft.com/office/drawing/2014/main" id="{E48B32D0-F789-DF7C-A885-4DFCD140B2B9}"/>
                </a:ext>
              </a:extLst>
            </p:cNvPr>
            <p:cNvSpPr/>
            <p:nvPr/>
          </p:nvSpPr>
          <p:spPr>
            <a:xfrm>
              <a:off x="4682330" y="2886092"/>
              <a:ext cx="2039671" cy="923331"/>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49E2A641-F3F6-B006-118A-EABDFFA9573F}"/>
                </a:ext>
              </a:extLst>
            </p:cNvPr>
            <p:cNvSpPr txBox="1"/>
            <p:nvPr/>
          </p:nvSpPr>
          <p:spPr>
            <a:xfrm>
              <a:off x="4589263" y="2841840"/>
              <a:ext cx="2132738" cy="943588"/>
            </a:xfrm>
            <a:prstGeom prst="rect">
              <a:avLst/>
            </a:prstGeom>
            <a:noFill/>
            <a:ln>
              <a:noFill/>
            </a:ln>
          </p:spPr>
          <p:txBody>
            <a:bodyPr wrap="square" rtlCol="0">
              <a:spAutoFit/>
            </a:bodyPr>
            <a:lstStyle/>
            <a:p>
              <a:pPr marL="285750" indent="-171450">
                <a:buFont typeface="Arial" panose="020B0604020202020204" pitchFamily="34" charset="0"/>
                <a:buChar char="•"/>
              </a:pPr>
              <a:r>
                <a:rPr lang="en-US" sz="1600" dirty="0"/>
                <a:t>Catalysts Website</a:t>
              </a:r>
            </a:p>
            <a:p>
              <a:pPr marL="285750" indent="-171450">
                <a:buFont typeface="Arial" panose="020B0604020202020204" pitchFamily="34" charset="0"/>
                <a:buChar char="•"/>
              </a:pPr>
              <a:r>
                <a:rPr lang="en-US" sz="1600" dirty="0"/>
                <a:t>Livable CA</a:t>
              </a:r>
            </a:p>
            <a:p>
              <a:pPr marL="285750" indent="-171450">
                <a:buFont typeface="Arial" panose="020B0604020202020204" pitchFamily="34" charset="0"/>
                <a:buChar char="•"/>
              </a:pPr>
              <a:r>
                <a:rPr lang="en-US" sz="1600" dirty="0"/>
                <a:t>League of CA Cities</a:t>
              </a:r>
            </a:p>
            <a:p>
              <a:pPr marL="285750" indent="-171450">
                <a:buFont typeface="Arial" panose="020B0604020202020204" pitchFamily="34" charset="0"/>
                <a:buChar char="•"/>
              </a:pPr>
              <a:r>
                <a:rPr lang="en-US" sz="1600" dirty="0"/>
                <a:t>Calif. Legislative Information</a:t>
              </a:r>
              <a:endParaRPr lang="en-US" sz="1400" dirty="0"/>
            </a:p>
          </p:txBody>
        </p:sp>
      </p:grpSp>
      <p:grpSp>
        <p:nvGrpSpPr>
          <p:cNvPr id="41" name="Group 40">
            <a:extLst>
              <a:ext uri="{FF2B5EF4-FFF2-40B4-BE49-F238E27FC236}">
                <a16:creationId xmlns:a16="http://schemas.microsoft.com/office/drawing/2014/main" id="{FF010BDF-FFF4-347F-37A4-D164525EDFF3}"/>
              </a:ext>
            </a:extLst>
          </p:cNvPr>
          <p:cNvGrpSpPr/>
          <p:nvPr/>
        </p:nvGrpSpPr>
        <p:grpSpPr>
          <a:xfrm>
            <a:off x="7096616" y="1476044"/>
            <a:ext cx="1595855" cy="1774396"/>
            <a:chOff x="7096616" y="1476044"/>
            <a:chExt cx="1595855" cy="1774396"/>
          </a:xfrm>
        </p:grpSpPr>
        <p:sp>
          <p:nvSpPr>
            <p:cNvPr id="28" name="Rectangle 27">
              <a:extLst>
                <a:ext uri="{FF2B5EF4-FFF2-40B4-BE49-F238E27FC236}">
                  <a16:creationId xmlns:a16="http://schemas.microsoft.com/office/drawing/2014/main" id="{D832E341-A050-AEC0-ADCE-401EB5D82E7D}"/>
                </a:ext>
              </a:extLst>
            </p:cNvPr>
            <p:cNvSpPr/>
            <p:nvPr/>
          </p:nvSpPr>
          <p:spPr>
            <a:xfrm>
              <a:off x="7096616" y="2122374"/>
              <a:ext cx="1595854" cy="1128066"/>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171450">
                <a:buFont typeface="Arial" panose="020B0604020202020204" pitchFamily="34" charset="0"/>
                <a:buChar char="•"/>
              </a:pPr>
              <a:r>
                <a:rPr lang="en-US" sz="1400" b="1" dirty="0">
                  <a:solidFill>
                    <a:schemeClr val="tx1"/>
                  </a:solidFill>
                </a:rPr>
                <a:t>Housing </a:t>
              </a:r>
            </a:p>
            <a:p>
              <a:pPr marL="285750" indent="-171450">
                <a:buFont typeface="Arial" panose="020B0604020202020204" pitchFamily="34" charset="0"/>
                <a:buChar char="•"/>
              </a:pPr>
              <a:r>
                <a:rPr lang="en-US" sz="1400" b="1" dirty="0">
                  <a:solidFill>
                    <a:schemeClr val="tx1"/>
                  </a:solidFill>
                </a:rPr>
                <a:t>Local Govt</a:t>
              </a:r>
            </a:p>
            <a:p>
              <a:pPr marL="285750" indent="-171450">
                <a:buFont typeface="Arial" panose="020B0604020202020204" pitchFamily="34" charset="0"/>
                <a:buChar char="•"/>
              </a:pPr>
              <a:r>
                <a:rPr lang="en-US" sz="1400" b="1" dirty="0">
                  <a:solidFill>
                    <a:schemeClr val="tx1"/>
                  </a:solidFill>
                </a:rPr>
                <a:t>Environmental</a:t>
              </a:r>
            </a:p>
            <a:p>
              <a:pPr marL="285750" indent="-171450">
                <a:buFont typeface="Arial" panose="020B0604020202020204" pitchFamily="34" charset="0"/>
                <a:buChar char="•"/>
              </a:pPr>
              <a:r>
                <a:rPr lang="en-US" sz="1400" b="1" dirty="0">
                  <a:solidFill>
                    <a:schemeClr val="tx1"/>
                  </a:solidFill>
                </a:rPr>
                <a:t>Appropriations</a:t>
              </a:r>
            </a:p>
            <a:p>
              <a:pPr marL="285750" indent="-171450">
                <a:buFont typeface="Arial" panose="020B0604020202020204" pitchFamily="34" charset="0"/>
                <a:buChar char="•"/>
              </a:pPr>
              <a:r>
                <a:rPr lang="en-US" sz="1400" b="1" dirty="0">
                  <a:solidFill>
                    <a:schemeClr val="tx1"/>
                  </a:solidFill>
                </a:rPr>
                <a:t>Others</a:t>
              </a:r>
            </a:p>
          </p:txBody>
        </p:sp>
        <p:sp>
          <p:nvSpPr>
            <p:cNvPr id="33" name="TextBox 32">
              <a:extLst>
                <a:ext uri="{FF2B5EF4-FFF2-40B4-BE49-F238E27FC236}">
                  <a16:creationId xmlns:a16="http://schemas.microsoft.com/office/drawing/2014/main" id="{F83A17C3-7BE5-29DA-B9B2-117D698EC4C1}"/>
                </a:ext>
              </a:extLst>
            </p:cNvPr>
            <p:cNvSpPr txBox="1"/>
            <p:nvPr/>
          </p:nvSpPr>
          <p:spPr>
            <a:xfrm>
              <a:off x="7096616" y="1476044"/>
              <a:ext cx="1595855" cy="646331"/>
            </a:xfrm>
            <a:prstGeom prst="rect">
              <a:avLst/>
            </a:prstGeom>
            <a:solidFill>
              <a:schemeClr val="accent4"/>
            </a:solidFill>
            <a:ln>
              <a:noFill/>
            </a:ln>
          </p:spPr>
          <p:txBody>
            <a:bodyPr wrap="square" rtlCol="0">
              <a:spAutoFit/>
            </a:bodyPr>
            <a:lstStyle/>
            <a:p>
              <a:pPr algn="ctr"/>
              <a:r>
                <a:rPr lang="en-US" b="1" dirty="0"/>
                <a:t>Senate Committees</a:t>
              </a:r>
            </a:p>
          </p:txBody>
        </p:sp>
      </p:grpSp>
      <p:sp>
        <p:nvSpPr>
          <p:cNvPr id="34" name="TextBox 33">
            <a:extLst>
              <a:ext uri="{FF2B5EF4-FFF2-40B4-BE49-F238E27FC236}">
                <a16:creationId xmlns:a16="http://schemas.microsoft.com/office/drawing/2014/main" id="{5703E36D-D2FA-B832-EBC1-A51F9FA0E5E7}"/>
              </a:ext>
            </a:extLst>
          </p:cNvPr>
          <p:cNvSpPr txBox="1"/>
          <p:nvPr/>
        </p:nvSpPr>
        <p:spPr>
          <a:xfrm>
            <a:off x="7096615" y="927593"/>
            <a:ext cx="4026281" cy="369332"/>
          </a:xfrm>
          <a:prstGeom prst="rect">
            <a:avLst/>
          </a:prstGeom>
          <a:solidFill>
            <a:schemeClr val="accent6">
              <a:lumMod val="60000"/>
              <a:lumOff val="40000"/>
            </a:schemeClr>
          </a:solidFill>
          <a:ln>
            <a:noFill/>
          </a:ln>
        </p:spPr>
        <p:txBody>
          <a:bodyPr wrap="square" rtlCol="0">
            <a:spAutoFit/>
          </a:bodyPr>
          <a:lstStyle/>
          <a:p>
            <a:pPr algn="ctr"/>
            <a:r>
              <a:rPr lang="en-US" b="1" dirty="0"/>
              <a:t>Bill Hearings</a:t>
            </a:r>
          </a:p>
        </p:txBody>
      </p:sp>
      <p:grpSp>
        <p:nvGrpSpPr>
          <p:cNvPr id="38" name="Group 37">
            <a:extLst>
              <a:ext uri="{FF2B5EF4-FFF2-40B4-BE49-F238E27FC236}">
                <a16:creationId xmlns:a16="http://schemas.microsoft.com/office/drawing/2014/main" id="{B12D5F83-254D-7987-252D-30A29A9329AC}"/>
              </a:ext>
            </a:extLst>
          </p:cNvPr>
          <p:cNvGrpSpPr/>
          <p:nvPr/>
        </p:nvGrpSpPr>
        <p:grpSpPr>
          <a:xfrm>
            <a:off x="9458770" y="1490499"/>
            <a:ext cx="1664129" cy="1729157"/>
            <a:chOff x="9458770" y="1490499"/>
            <a:chExt cx="1664129" cy="1729157"/>
          </a:xfrm>
        </p:grpSpPr>
        <p:sp>
          <p:nvSpPr>
            <p:cNvPr id="35" name="TextBox 34">
              <a:extLst>
                <a:ext uri="{FF2B5EF4-FFF2-40B4-BE49-F238E27FC236}">
                  <a16:creationId xmlns:a16="http://schemas.microsoft.com/office/drawing/2014/main" id="{28997AFE-4ED8-C68C-E68F-CF896A75D49A}"/>
                </a:ext>
              </a:extLst>
            </p:cNvPr>
            <p:cNvSpPr txBox="1"/>
            <p:nvPr/>
          </p:nvSpPr>
          <p:spPr>
            <a:xfrm>
              <a:off x="9458771" y="1490499"/>
              <a:ext cx="1664125" cy="646331"/>
            </a:xfrm>
            <a:prstGeom prst="rect">
              <a:avLst/>
            </a:prstGeom>
            <a:solidFill>
              <a:schemeClr val="bg1">
                <a:lumMod val="95000"/>
              </a:schemeClr>
            </a:solidFill>
            <a:ln>
              <a:noFill/>
            </a:ln>
          </p:spPr>
          <p:txBody>
            <a:bodyPr wrap="square" rtlCol="0">
              <a:spAutoFit/>
            </a:bodyPr>
            <a:lstStyle/>
            <a:p>
              <a:pPr algn="ctr"/>
              <a:r>
                <a:rPr lang="en-US" sz="1800" b="1" dirty="0">
                  <a:solidFill>
                    <a:schemeClr val="tx1"/>
                  </a:solidFill>
                </a:rPr>
                <a:t>Assembly</a:t>
              </a:r>
              <a:r>
                <a:rPr lang="en-US" b="1" dirty="0"/>
                <a:t> Committees</a:t>
              </a:r>
            </a:p>
          </p:txBody>
        </p:sp>
        <p:sp>
          <p:nvSpPr>
            <p:cNvPr id="37" name="Rectangle 36">
              <a:extLst>
                <a:ext uri="{FF2B5EF4-FFF2-40B4-BE49-F238E27FC236}">
                  <a16:creationId xmlns:a16="http://schemas.microsoft.com/office/drawing/2014/main" id="{D537BF50-F8F3-19C8-FD25-B6B9A1A25C96}"/>
                </a:ext>
              </a:extLst>
            </p:cNvPr>
            <p:cNvSpPr/>
            <p:nvPr/>
          </p:nvSpPr>
          <p:spPr>
            <a:xfrm>
              <a:off x="9458770" y="2108425"/>
              <a:ext cx="1664129" cy="111123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171450">
                <a:buFont typeface="Arial" panose="020B0604020202020204" pitchFamily="34" charset="0"/>
                <a:buChar char="•"/>
              </a:pPr>
              <a:r>
                <a:rPr lang="en-US" sz="1400" b="1" dirty="0">
                  <a:solidFill>
                    <a:schemeClr val="tx1"/>
                  </a:solidFill>
                </a:rPr>
                <a:t>Housing</a:t>
              </a:r>
            </a:p>
            <a:p>
              <a:pPr marL="285750" indent="-171450">
                <a:buFont typeface="Arial" panose="020B0604020202020204" pitchFamily="34" charset="0"/>
                <a:buChar char="•"/>
              </a:pPr>
              <a:r>
                <a:rPr lang="en-US" sz="1400" b="1" dirty="0">
                  <a:solidFill>
                    <a:schemeClr val="tx1"/>
                  </a:solidFill>
                </a:rPr>
                <a:t>Local Govt </a:t>
              </a:r>
            </a:p>
            <a:p>
              <a:pPr marL="285750" indent="-171450">
                <a:buFont typeface="Arial" panose="020B0604020202020204" pitchFamily="34" charset="0"/>
                <a:buChar char="•"/>
              </a:pPr>
              <a:r>
                <a:rPr lang="en-US" sz="1400" b="1" dirty="0">
                  <a:solidFill>
                    <a:schemeClr val="tx1"/>
                  </a:solidFill>
                </a:rPr>
                <a:t>Environmental</a:t>
              </a:r>
            </a:p>
            <a:p>
              <a:pPr marL="285750" indent="-171450">
                <a:buFont typeface="Arial" panose="020B0604020202020204" pitchFamily="34" charset="0"/>
                <a:buChar char="•"/>
              </a:pPr>
              <a:r>
                <a:rPr lang="en-US" sz="1400" b="1" dirty="0">
                  <a:solidFill>
                    <a:schemeClr val="tx1"/>
                  </a:solidFill>
                </a:rPr>
                <a:t>Appropriations</a:t>
              </a:r>
            </a:p>
            <a:p>
              <a:pPr marL="285750" indent="-171450">
                <a:buFont typeface="Arial" panose="020B0604020202020204" pitchFamily="34" charset="0"/>
                <a:buChar char="•"/>
              </a:pPr>
              <a:r>
                <a:rPr lang="en-US" sz="1400" b="1" dirty="0">
                  <a:solidFill>
                    <a:schemeClr val="tx1"/>
                  </a:solidFill>
                </a:rPr>
                <a:t>Others</a:t>
              </a:r>
            </a:p>
          </p:txBody>
        </p:sp>
      </p:grpSp>
      <p:cxnSp>
        <p:nvCxnSpPr>
          <p:cNvPr id="39" name="Straight Arrow Connector 38">
            <a:extLst>
              <a:ext uri="{FF2B5EF4-FFF2-40B4-BE49-F238E27FC236}">
                <a16:creationId xmlns:a16="http://schemas.microsoft.com/office/drawing/2014/main" id="{1220680F-9D90-8B71-2777-4E122796E6C5}"/>
              </a:ext>
            </a:extLst>
          </p:cNvPr>
          <p:cNvCxnSpPr>
            <a:cxnSpLocks/>
          </p:cNvCxnSpPr>
          <p:nvPr/>
        </p:nvCxnSpPr>
        <p:spPr>
          <a:xfrm>
            <a:off x="9075620" y="1308427"/>
            <a:ext cx="0" cy="236423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5" name="Straight Arrow Connector 54">
            <a:extLst>
              <a:ext uri="{FF2B5EF4-FFF2-40B4-BE49-F238E27FC236}">
                <a16:creationId xmlns:a16="http://schemas.microsoft.com/office/drawing/2014/main" id="{64E5E4FF-7415-693C-2992-B9F2F1441264}"/>
              </a:ext>
            </a:extLst>
          </p:cNvPr>
          <p:cNvCxnSpPr>
            <a:cxnSpLocks/>
          </p:cNvCxnSpPr>
          <p:nvPr/>
        </p:nvCxnSpPr>
        <p:spPr>
          <a:xfrm>
            <a:off x="6096000" y="1110675"/>
            <a:ext cx="1000615" cy="560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9" name="Straight Connector 58">
            <a:extLst>
              <a:ext uri="{FF2B5EF4-FFF2-40B4-BE49-F238E27FC236}">
                <a16:creationId xmlns:a16="http://schemas.microsoft.com/office/drawing/2014/main" id="{70B91908-20DB-3A6F-EB8A-156741CAC2A7}"/>
              </a:ext>
            </a:extLst>
          </p:cNvPr>
          <p:cNvCxnSpPr>
            <a:cxnSpLocks/>
          </p:cNvCxnSpPr>
          <p:nvPr/>
        </p:nvCxnSpPr>
        <p:spPr>
          <a:xfrm>
            <a:off x="6083950" y="1090133"/>
            <a:ext cx="12050" cy="1384726"/>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060F70DF-BC84-249A-CD85-BE2B2C115219}"/>
              </a:ext>
            </a:extLst>
          </p:cNvPr>
          <p:cNvCxnSpPr>
            <a:cxnSpLocks/>
          </p:cNvCxnSpPr>
          <p:nvPr/>
        </p:nvCxnSpPr>
        <p:spPr>
          <a:xfrm flipV="1">
            <a:off x="6096000" y="4306897"/>
            <a:ext cx="0" cy="901700"/>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pic>
        <p:nvPicPr>
          <p:cNvPr id="29" name="Picture 28">
            <a:extLst>
              <a:ext uri="{FF2B5EF4-FFF2-40B4-BE49-F238E27FC236}">
                <a16:creationId xmlns:a16="http://schemas.microsoft.com/office/drawing/2014/main" id="{3B5353DC-95FA-0FEE-F2EF-024C2500A2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833352" cy="773269"/>
          </a:xfrm>
          <a:prstGeom prst="rect">
            <a:avLst/>
          </a:prstGeom>
        </p:spPr>
      </p:pic>
      <p:sp>
        <p:nvSpPr>
          <p:cNvPr id="49" name="Footer Placeholder 4">
            <a:extLst>
              <a:ext uri="{FF2B5EF4-FFF2-40B4-BE49-F238E27FC236}">
                <a16:creationId xmlns:a16="http://schemas.microsoft.com/office/drawing/2014/main" id="{DEC2E2F8-9BC1-9643-AC42-ECE2C03FC2C4}"/>
              </a:ext>
            </a:extLst>
          </p:cNvPr>
          <p:cNvSpPr txBox="1">
            <a:spLocks/>
          </p:cNvSpPr>
          <p:nvPr/>
        </p:nvSpPr>
        <p:spPr>
          <a:xfrm>
            <a:off x="0" y="6709328"/>
            <a:ext cx="12192000" cy="148671"/>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100" dirty="0"/>
              <a:t>  © 2025 </a:t>
            </a:r>
            <a:r>
              <a:rPr lang="en-US" sz="1100" dirty="0" err="1"/>
              <a:t>CatalystsCA</a:t>
            </a:r>
            <a:r>
              <a:rPr lang="en-US" sz="1100" dirty="0"/>
              <a:t> | POB 1703, Mill Valley, CA 94942 | </a:t>
            </a:r>
            <a:r>
              <a:rPr lang="en-US" sz="1100" dirty="0" err="1"/>
              <a:t>tel</a:t>
            </a:r>
            <a:r>
              <a:rPr lang="en-US" sz="1100" dirty="0"/>
              <a:t>: 415-686-4375.  </a:t>
            </a:r>
            <a:r>
              <a:rPr lang="en-US" sz="1100" dirty="0">
                <a:hlinkClick r:id="rId4"/>
              </a:rPr>
              <a:t>www.Catalystsca.org</a:t>
            </a:r>
            <a:r>
              <a:rPr lang="en-US" sz="1100" dirty="0"/>
              <a:t>  All Rights Reserved. 
</a:t>
            </a:r>
          </a:p>
          <a:p>
            <a:endParaRPr lang="en-US" sz="1050" dirty="0"/>
          </a:p>
        </p:txBody>
      </p:sp>
    </p:spTree>
    <p:extLst>
      <p:ext uri="{BB962C8B-B14F-4D97-AF65-F5344CB8AC3E}">
        <p14:creationId xmlns:p14="http://schemas.microsoft.com/office/powerpoint/2010/main" val="868919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21089-006F-270F-7E35-3E93C6F5D769}"/>
            </a:ext>
          </a:extLst>
        </p:cNvPr>
        <p:cNvGrpSpPr/>
        <p:nvPr/>
      </p:nvGrpSpPr>
      <p:grpSpPr>
        <a:xfrm>
          <a:off x="0" y="0"/>
          <a:ext cx="0" cy="0"/>
          <a:chOff x="0" y="0"/>
          <a:chExt cx="0" cy="0"/>
        </a:xfrm>
      </p:grpSpPr>
      <p:sp>
        <p:nvSpPr>
          <p:cNvPr id="56" name="Rectangle 55">
            <a:extLst>
              <a:ext uri="{FF2B5EF4-FFF2-40B4-BE49-F238E27FC236}">
                <a16:creationId xmlns:a16="http://schemas.microsoft.com/office/drawing/2014/main" id="{A748362E-E86A-99F2-87DB-9733FE3F6411}"/>
              </a:ext>
            </a:extLst>
          </p:cNvPr>
          <p:cNvSpPr/>
          <p:nvPr/>
        </p:nvSpPr>
        <p:spPr>
          <a:xfrm>
            <a:off x="0" y="-1"/>
            <a:ext cx="12192000" cy="784771"/>
          </a:xfrm>
          <a:prstGeom prst="rect">
            <a:avLst/>
          </a:prstGeom>
          <a:solidFill>
            <a:srgbClr val="FEF3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HOW A BILL BECOMES A LAW</a:t>
            </a:r>
          </a:p>
        </p:txBody>
      </p:sp>
      <p:pic>
        <p:nvPicPr>
          <p:cNvPr id="29" name="Picture 28">
            <a:extLst>
              <a:ext uri="{FF2B5EF4-FFF2-40B4-BE49-F238E27FC236}">
                <a16:creationId xmlns:a16="http://schemas.microsoft.com/office/drawing/2014/main" id="{1E35877A-4F8B-4E63-B3EA-38140A19F4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833352" cy="773269"/>
          </a:xfrm>
          <a:prstGeom prst="rect">
            <a:avLst/>
          </a:prstGeom>
        </p:spPr>
      </p:pic>
      <p:sp>
        <p:nvSpPr>
          <p:cNvPr id="49" name="Footer Placeholder 4">
            <a:extLst>
              <a:ext uri="{FF2B5EF4-FFF2-40B4-BE49-F238E27FC236}">
                <a16:creationId xmlns:a16="http://schemas.microsoft.com/office/drawing/2014/main" id="{1BCE3B9D-A0C8-C260-19A4-6E4A6AE6CCE9}"/>
              </a:ext>
            </a:extLst>
          </p:cNvPr>
          <p:cNvSpPr txBox="1">
            <a:spLocks/>
          </p:cNvSpPr>
          <p:nvPr/>
        </p:nvSpPr>
        <p:spPr>
          <a:xfrm>
            <a:off x="0" y="6709328"/>
            <a:ext cx="12192000" cy="148671"/>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100" dirty="0"/>
              <a:t>  © 2025 </a:t>
            </a:r>
            <a:r>
              <a:rPr lang="en-US" sz="1100" dirty="0" err="1"/>
              <a:t>CatalystsCA</a:t>
            </a:r>
            <a:r>
              <a:rPr lang="en-US" sz="1100" dirty="0"/>
              <a:t> | POB 1703, Mill Valley, CA 94942 | </a:t>
            </a:r>
            <a:r>
              <a:rPr lang="en-US" sz="1100" dirty="0" err="1"/>
              <a:t>tel</a:t>
            </a:r>
            <a:r>
              <a:rPr lang="en-US" sz="1100" dirty="0"/>
              <a:t>: 415-686-4375.  </a:t>
            </a:r>
            <a:r>
              <a:rPr lang="en-US" sz="1100" dirty="0">
                <a:hlinkClick r:id="rId4"/>
              </a:rPr>
              <a:t>www.Catalystsca.org</a:t>
            </a:r>
            <a:r>
              <a:rPr lang="en-US" sz="1100" dirty="0"/>
              <a:t>  All Rights Reserved. 
</a:t>
            </a:r>
          </a:p>
          <a:p>
            <a:endParaRPr lang="en-US" sz="1050" dirty="0"/>
          </a:p>
        </p:txBody>
      </p:sp>
      <p:pic>
        <p:nvPicPr>
          <p:cNvPr id="10" name="Picture 9">
            <a:extLst>
              <a:ext uri="{FF2B5EF4-FFF2-40B4-BE49-F238E27FC236}">
                <a16:creationId xmlns:a16="http://schemas.microsoft.com/office/drawing/2014/main" id="{41EFF8EF-03A3-3E90-767A-B66610CE43F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67211" y="933441"/>
            <a:ext cx="4047712" cy="5237410"/>
          </a:xfrm>
          <a:prstGeom prst="rect">
            <a:avLst/>
          </a:prstGeom>
        </p:spPr>
      </p:pic>
      <p:sp>
        <p:nvSpPr>
          <p:cNvPr id="14" name="TextBox 13">
            <a:extLst>
              <a:ext uri="{FF2B5EF4-FFF2-40B4-BE49-F238E27FC236}">
                <a16:creationId xmlns:a16="http://schemas.microsoft.com/office/drawing/2014/main" id="{437170A4-D22A-2FC7-EB21-2D222A86EFD4}"/>
              </a:ext>
            </a:extLst>
          </p:cNvPr>
          <p:cNvSpPr txBox="1"/>
          <p:nvPr/>
        </p:nvSpPr>
        <p:spPr>
          <a:xfrm>
            <a:off x="426720" y="894081"/>
            <a:ext cx="6502400" cy="5570756"/>
          </a:xfrm>
          <a:prstGeom prst="rect">
            <a:avLst/>
          </a:prstGeom>
          <a:noFill/>
        </p:spPr>
        <p:txBody>
          <a:bodyPr wrap="square">
            <a:spAutoFit/>
          </a:bodyPr>
          <a:lstStyle/>
          <a:p>
            <a:pPr algn="l" fontAlgn="base">
              <a:spcAft>
                <a:spcPts val="750"/>
              </a:spcAft>
              <a:buNone/>
            </a:pPr>
            <a:r>
              <a:rPr lang="en-US" sz="2400" b="0" i="0" dirty="0">
                <a:effectLst/>
              </a:rPr>
              <a:t>Laws passed by the Legislature have a direct impact on your life. They can affect the taxes you pay, the number of students in your child’s classroom, and the penalty for drunk driving.</a:t>
            </a:r>
          </a:p>
          <a:p>
            <a:pPr algn="l" fontAlgn="base">
              <a:spcAft>
                <a:spcPts val="750"/>
              </a:spcAft>
              <a:buNone/>
            </a:pPr>
            <a:r>
              <a:rPr lang="en-US" sz="2400" b="0" i="0" dirty="0">
                <a:effectLst/>
              </a:rPr>
              <a:t>All legislation begins as an idea. Ideas can come from anyone. The process begins when someone persuades a Senator or Assembly Member to author a bill.</a:t>
            </a:r>
          </a:p>
          <a:p>
            <a:pPr algn="l" fontAlgn="base">
              <a:spcAft>
                <a:spcPts val="750"/>
              </a:spcAft>
              <a:buNone/>
            </a:pPr>
            <a:r>
              <a:rPr lang="en-US" sz="2400" b="0" i="0" dirty="0">
                <a:effectLst/>
              </a:rPr>
              <a:t>A legislator sends the idea and the language for the bill to the Legislative Counsel where it is drafted into the actual bill. The drafted bill is returned to the legislator for introduction.</a:t>
            </a:r>
          </a:p>
          <a:p>
            <a:pPr algn="l" fontAlgn="base">
              <a:buNone/>
            </a:pPr>
            <a:r>
              <a:rPr lang="en-US" sz="2400" b="0" i="0" u="sng" strike="noStrike" dirty="0">
                <a:solidFill>
                  <a:srgbClr val="FFFFFF"/>
                </a:solidFill>
                <a:effectLst/>
                <a:hlinkClick r:id="rId6"/>
              </a:rPr>
              <a:t>• Life Cycle of a Bill</a:t>
            </a:r>
            <a:endParaRPr lang="en-US" sz="2400" b="0" i="0" dirty="0">
              <a:solidFill>
                <a:srgbClr val="000000"/>
              </a:solidFill>
              <a:effectLst/>
            </a:endParaRPr>
          </a:p>
          <a:p>
            <a:pPr algn="l" fontAlgn="base"/>
            <a:r>
              <a:rPr lang="en-US" sz="2400" b="0" i="0" u="sng" strike="noStrike" dirty="0">
                <a:solidFill>
                  <a:srgbClr val="FFFFFF"/>
                </a:solidFill>
                <a:effectLst/>
                <a:hlinkClick r:id="rId7"/>
              </a:rPr>
              <a:t>• The Legislative Process</a:t>
            </a:r>
            <a:endParaRPr lang="en-US" sz="2400" b="0" i="0" dirty="0">
              <a:solidFill>
                <a:srgbClr val="000000"/>
              </a:solidFill>
              <a:effectLst/>
            </a:endParaRPr>
          </a:p>
        </p:txBody>
      </p:sp>
    </p:spTree>
    <p:extLst>
      <p:ext uri="{BB962C8B-B14F-4D97-AF65-F5344CB8AC3E}">
        <p14:creationId xmlns:p14="http://schemas.microsoft.com/office/powerpoint/2010/main" val="281457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33E148-37B8-2F36-11EA-D4B6D400AF67}"/>
            </a:ext>
          </a:extLst>
        </p:cNvPr>
        <p:cNvGrpSpPr/>
        <p:nvPr/>
      </p:nvGrpSpPr>
      <p:grpSpPr>
        <a:xfrm>
          <a:off x="0" y="0"/>
          <a:ext cx="0" cy="0"/>
          <a:chOff x="0" y="0"/>
          <a:chExt cx="0" cy="0"/>
        </a:xfrm>
      </p:grpSpPr>
      <p:sp>
        <p:nvSpPr>
          <p:cNvPr id="56" name="Rectangle 55">
            <a:extLst>
              <a:ext uri="{FF2B5EF4-FFF2-40B4-BE49-F238E27FC236}">
                <a16:creationId xmlns:a16="http://schemas.microsoft.com/office/drawing/2014/main" id="{12D84C0A-A647-164C-E202-6C76071611BA}"/>
              </a:ext>
            </a:extLst>
          </p:cNvPr>
          <p:cNvSpPr/>
          <p:nvPr/>
        </p:nvSpPr>
        <p:spPr>
          <a:xfrm>
            <a:off x="0" y="-1"/>
            <a:ext cx="12192000" cy="784771"/>
          </a:xfrm>
          <a:prstGeom prst="rect">
            <a:avLst/>
          </a:prstGeom>
          <a:solidFill>
            <a:srgbClr val="FEF3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2025 LEGISLATIVE CALENDARS</a:t>
            </a:r>
          </a:p>
        </p:txBody>
      </p:sp>
      <p:pic>
        <p:nvPicPr>
          <p:cNvPr id="29" name="Picture 28">
            <a:extLst>
              <a:ext uri="{FF2B5EF4-FFF2-40B4-BE49-F238E27FC236}">
                <a16:creationId xmlns:a16="http://schemas.microsoft.com/office/drawing/2014/main" id="{5EFCC9D1-1208-9667-3F7F-BFB57353D2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833352" cy="773269"/>
          </a:xfrm>
          <a:prstGeom prst="rect">
            <a:avLst/>
          </a:prstGeom>
        </p:spPr>
      </p:pic>
      <p:sp>
        <p:nvSpPr>
          <p:cNvPr id="49" name="Footer Placeholder 4">
            <a:extLst>
              <a:ext uri="{FF2B5EF4-FFF2-40B4-BE49-F238E27FC236}">
                <a16:creationId xmlns:a16="http://schemas.microsoft.com/office/drawing/2014/main" id="{7D89F475-CC20-214F-6801-16A65EBD91B9}"/>
              </a:ext>
            </a:extLst>
          </p:cNvPr>
          <p:cNvSpPr txBox="1">
            <a:spLocks/>
          </p:cNvSpPr>
          <p:nvPr/>
        </p:nvSpPr>
        <p:spPr>
          <a:xfrm>
            <a:off x="0" y="6709328"/>
            <a:ext cx="12192000" cy="148671"/>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100" dirty="0"/>
              <a:t>  © 2025 </a:t>
            </a:r>
            <a:r>
              <a:rPr lang="en-US" sz="1100" dirty="0" err="1"/>
              <a:t>CatalystsCA</a:t>
            </a:r>
            <a:r>
              <a:rPr lang="en-US" sz="1100" dirty="0"/>
              <a:t> | POB 1703, Mill Valley, CA 94942 | </a:t>
            </a:r>
            <a:r>
              <a:rPr lang="en-US" sz="1100" dirty="0" err="1"/>
              <a:t>tel</a:t>
            </a:r>
            <a:r>
              <a:rPr lang="en-US" sz="1100" dirty="0"/>
              <a:t>: 415-686-4375.  </a:t>
            </a:r>
            <a:r>
              <a:rPr lang="en-US" sz="1100" dirty="0">
                <a:hlinkClick r:id="rId4"/>
              </a:rPr>
              <a:t>www.Catalystsca.org</a:t>
            </a:r>
            <a:r>
              <a:rPr lang="en-US" sz="1100" dirty="0"/>
              <a:t>  All Rights Reserved. 
</a:t>
            </a:r>
          </a:p>
          <a:p>
            <a:endParaRPr lang="en-US" sz="1050" dirty="0"/>
          </a:p>
        </p:txBody>
      </p:sp>
      <p:pic>
        <p:nvPicPr>
          <p:cNvPr id="3" name="Picture 2">
            <a:extLst>
              <a:ext uri="{FF2B5EF4-FFF2-40B4-BE49-F238E27FC236}">
                <a16:creationId xmlns:a16="http://schemas.microsoft.com/office/drawing/2014/main" id="{19BE9E2E-8E15-0036-F2CB-C285BC190D5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4359" y="1298892"/>
            <a:ext cx="6059594" cy="4544695"/>
          </a:xfrm>
          <a:prstGeom prst="rect">
            <a:avLst/>
          </a:prstGeom>
        </p:spPr>
      </p:pic>
      <p:sp>
        <p:nvSpPr>
          <p:cNvPr id="5" name="TextBox 4">
            <a:extLst>
              <a:ext uri="{FF2B5EF4-FFF2-40B4-BE49-F238E27FC236}">
                <a16:creationId xmlns:a16="http://schemas.microsoft.com/office/drawing/2014/main" id="{CD69DA7B-3EB4-0416-7C54-1CD814A8CCFA}"/>
              </a:ext>
            </a:extLst>
          </p:cNvPr>
          <p:cNvSpPr txBox="1"/>
          <p:nvPr/>
        </p:nvSpPr>
        <p:spPr>
          <a:xfrm>
            <a:off x="7437120" y="2312573"/>
            <a:ext cx="4023360" cy="2708434"/>
          </a:xfrm>
          <a:prstGeom prst="rect">
            <a:avLst/>
          </a:prstGeom>
          <a:noFill/>
        </p:spPr>
        <p:txBody>
          <a:bodyPr wrap="square">
            <a:spAutoFit/>
          </a:bodyPr>
          <a:lstStyle/>
          <a:p>
            <a:pPr algn="l" fontAlgn="base">
              <a:spcAft>
                <a:spcPts val="750"/>
              </a:spcAft>
              <a:buNone/>
            </a:pPr>
            <a:r>
              <a:rPr lang="en-US" dirty="0">
                <a:solidFill>
                  <a:srgbClr val="0563C1"/>
                </a:solidFill>
                <a:latin typeface="Open Sans" panose="020B0606030504020204" pitchFamily="34" charset="0"/>
              </a:rPr>
              <a:t> </a:t>
            </a:r>
            <a:r>
              <a:rPr lang="en-US" sz="2000" b="1" dirty="0">
                <a:latin typeface="Open Sans" panose="020B0606030504020204" pitchFamily="34" charset="0"/>
              </a:rPr>
              <a:t>DOWNLOAD CALENDAR (PDF)</a:t>
            </a:r>
          </a:p>
          <a:p>
            <a:pPr algn="l" fontAlgn="base">
              <a:spcAft>
                <a:spcPts val="750"/>
              </a:spcAft>
              <a:buNone/>
            </a:pPr>
            <a:endParaRPr lang="en-US" dirty="0">
              <a:solidFill>
                <a:srgbClr val="0563C1"/>
              </a:solidFill>
              <a:latin typeface="Open Sans" panose="020B0606030504020204" pitchFamily="34" charset="0"/>
            </a:endParaRPr>
          </a:p>
          <a:p>
            <a:pPr algn="l" fontAlgn="base">
              <a:spcAft>
                <a:spcPts val="750"/>
              </a:spcAft>
              <a:buNone/>
            </a:pPr>
            <a:r>
              <a:rPr lang="en-US" sz="2800" b="0" i="0" u="none" strike="noStrike" dirty="0">
                <a:solidFill>
                  <a:srgbClr val="FFFFFF"/>
                </a:solidFill>
                <a:effectLst/>
                <a:latin typeface="Open Sans" panose="020B0606030504020204" pitchFamily="34" charset="0"/>
                <a:hlinkClick r:id="rId6"/>
              </a:rPr>
              <a:t>• </a:t>
            </a:r>
            <a:r>
              <a:rPr lang="en-US" sz="2800" b="0" i="0" u="none" strike="noStrike" dirty="0">
                <a:solidFill>
                  <a:srgbClr val="0563C1"/>
                </a:solidFill>
                <a:effectLst/>
                <a:latin typeface="Open Sans" panose="020B0606030504020204" pitchFamily="34" charset="0"/>
                <a:hlinkClick r:id="rId7">
                  <a:extLst>
                    <a:ext uri="{A12FA001-AC4F-418D-AE19-62706E023703}">
                      <ahyp:hlinkClr xmlns:ahyp="http://schemas.microsoft.com/office/drawing/2018/hyperlinkcolor" val="tx"/>
                    </a:ext>
                  </a:extLst>
                </a:hlinkClick>
              </a:rPr>
              <a:t>Current State Assembly Calendar</a:t>
            </a:r>
            <a:endParaRPr lang="en-US" sz="2800" b="0" i="0" dirty="0">
              <a:solidFill>
                <a:srgbClr val="FFFFFF"/>
              </a:solidFill>
              <a:effectLst/>
              <a:latin typeface="Open Sans" panose="020B0606030504020204" pitchFamily="34" charset="0"/>
            </a:endParaRPr>
          </a:p>
          <a:p>
            <a:pPr algn="l" fontAlgn="base">
              <a:spcAft>
                <a:spcPts val="750"/>
              </a:spcAft>
            </a:pPr>
            <a:r>
              <a:rPr lang="en-US" sz="2800" b="0" i="0" u="none" strike="noStrike" dirty="0">
                <a:solidFill>
                  <a:srgbClr val="FFFFFF"/>
                </a:solidFill>
                <a:effectLst/>
                <a:latin typeface="Open Sans" panose="020B0606030504020204" pitchFamily="34" charset="0"/>
                <a:hlinkClick r:id="rId6"/>
              </a:rPr>
              <a:t>• Current State Senate Calendar</a:t>
            </a:r>
            <a:endParaRPr lang="en-US" sz="2800" b="0" i="0" dirty="0">
              <a:solidFill>
                <a:srgbClr val="FFFFFF"/>
              </a:solidFill>
              <a:effectLst/>
              <a:latin typeface="Open Sans" panose="020B0606030504020204" pitchFamily="34" charset="0"/>
            </a:endParaRPr>
          </a:p>
        </p:txBody>
      </p:sp>
    </p:spTree>
    <p:extLst>
      <p:ext uri="{BB962C8B-B14F-4D97-AF65-F5344CB8AC3E}">
        <p14:creationId xmlns:p14="http://schemas.microsoft.com/office/powerpoint/2010/main" val="1361657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87854D-168D-9126-8875-1BDE355D9B5F}"/>
            </a:ext>
          </a:extLst>
        </p:cNvPr>
        <p:cNvGrpSpPr/>
        <p:nvPr/>
      </p:nvGrpSpPr>
      <p:grpSpPr>
        <a:xfrm>
          <a:off x="0" y="0"/>
          <a:ext cx="0" cy="0"/>
          <a:chOff x="0" y="0"/>
          <a:chExt cx="0" cy="0"/>
        </a:xfrm>
      </p:grpSpPr>
      <p:sp>
        <p:nvSpPr>
          <p:cNvPr id="56" name="Rectangle 55">
            <a:extLst>
              <a:ext uri="{FF2B5EF4-FFF2-40B4-BE49-F238E27FC236}">
                <a16:creationId xmlns:a16="http://schemas.microsoft.com/office/drawing/2014/main" id="{254D3EAF-8CAB-4852-7487-09E985F42C2D}"/>
              </a:ext>
            </a:extLst>
          </p:cNvPr>
          <p:cNvSpPr/>
          <p:nvPr/>
        </p:nvSpPr>
        <p:spPr>
          <a:xfrm>
            <a:off x="0" y="-1"/>
            <a:ext cx="12192000" cy="784771"/>
          </a:xfrm>
          <a:prstGeom prst="rect">
            <a:avLst/>
          </a:prstGeom>
          <a:solidFill>
            <a:srgbClr val="FEF3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2025 HOUSING BILLS</a:t>
            </a:r>
          </a:p>
        </p:txBody>
      </p:sp>
      <p:pic>
        <p:nvPicPr>
          <p:cNvPr id="29" name="Picture 28">
            <a:extLst>
              <a:ext uri="{FF2B5EF4-FFF2-40B4-BE49-F238E27FC236}">
                <a16:creationId xmlns:a16="http://schemas.microsoft.com/office/drawing/2014/main" id="{6A0EFDAC-AE75-AD65-4F83-0720C57C3B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833352" cy="773269"/>
          </a:xfrm>
          <a:prstGeom prst="rect">
            <a:avLst/>
          </a:prstGeom>
        </p:spPr>
      </p:pic>
      <p:sp>
        <p:nvSpPr>
          <p:cNvPr id="49" name="Footer Placeholder 4">
            <a:extLst>
              <a:ext uri="{FF2B5EF4-FFF2-40B4-BE49-F238E27FC236}">
                <a16:creationId xmlns:a16="http://schemas.microsoft.com/office/drawing/2014/main" id="{9CEA96EC-0687-A48A-6876-66A362D03F0C}"/>
              </a:ext>
            </a:extLst>
          </p:cNvPr>
          <p:cNvSpPr txBox="1">
            <a:spLocks/>
          </p:cNvSpPr>
          <p:nvPr/>
        </p:nvSpPr>
        <p:spPr>
          <a:xfrm>
            <a:off x="0" y="6709328"/>
            <a:ext cx="12192000" cy="148671"/>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100" dirty="0"/>
              <a:t>  © 2025 </a:t>
            </a:r>
            <a:r>
              <a:rPr lang="en-US" sz="1100" dirty="0" err="1"/>
              <a:t>CatalystsCA</a:t>
            </a:r>
            <a:r>
              <a:rPr lang="en-US" sz="1100" dirty="0"/>
              <a:t> | POB 1703, Mill Valley, CA 94942 | </a:t>
            </a:r>
            <a:r>
              <a:rPr lang="en-US" sz="1100" dirty="0" err="1"/>
              <a:t>tel</a:t>
            </a:r>
            <a:r>
              <a:rPr lang="en-US" sz="1100" dirty="0"/>
              <a:t>: 415-686-4375.  </a:t>
            </a:r>
            <a:r>
              <a:rPr lang="en-US" sz="1100" dirty="0">
                <a:hlinkClick r:id="rId4"/>
              </a:rPr>
              <a:t>www.Catalystsca.org</a:t>
            </a:r>
            <a:r>
              <a:rPr lang="en-US" sz="1100" dirty="0"/>
              <a:t>  All Rights Reserved. 
</a:t>
            </a:r>
          </a:p>
          <a:p>
            <a:endParaRPr lang="en-US" sz="1050" dirty="0"/>
          </a:p>
        </p:txBody>
      </p:sp>
      <p:sp>
        <p:nvSpPr>
          <p:cNvPr id="4" name="TextBox 3">
            <a:extLst>
              <a:ext uri="{FF2B5EF4-FFF2-40B4-BE49-F238E27FC236}">
                <a16:creationId xmlns:a16="http://schemas.microsoft.com/office/drawing/2014/main" id="{29EA3651-C063-D14B-7B13-6D59A5A4A590}"/>
              </a:ext>
            </a:extLst>
          </p:cNvPr>
          <p:cNvSpPr txBox="1"/>
          <p:nvPr/>
        </p:nvSpPr>
        <p:spPr>
          <a:xfrm>
            <a:off x="1178560" y="2673539"/>
            <a:ext cx="3251200" cy="2021066"/>
          </a:xfrm>
          <a:prstGeom prst="rect">
            <a:avLst/>
          </a:prstGeom>
          <a:noFill/>
        </p:spPr>
        <p:txBody>
          <a:bodyPr wrap="square">
            <a:spAutoFit/>
          </a:bodyPr>
          <a:lstStyle/>
          <a:p>
            <a:pPr algn="l" fontAlgn="base">
              <a:spcAft>
                <a:spcPts val="750"/>
              </a:spcAft>
              <a:buNone/>
            </a:pPr>
            <a:r>
              <a:rPr lang="en-US" sz="2800" b="1" i="0" u="none" strike="noStrike" dirty="0">
                <a:effectLst/>
                <a:latin typeface="Open Sans" panose="020B0606030504020204" pitchFamily="34" charset="0"/>
              </a:rPr>
              <a:t>VIEW LIST OF CURRENT BILLS</a:t>
            </a:r>
            <a:endParaRPr lang="en-US" sz="2800" b="1" i="0" u="none" strike="noStrike" dirty="0">
              <a:effectLst/>
              <a:latin typeface="Open Sans" panose="020B0606030504020204" pitchFamily="34" charset="0"/>
              <a:hlinkClick r:id="rId5">
                <a:extLst>
                  <a:ext uri="{A12FA001-AC4F-418D-AE19-62706E023703}">
                    <ahyp:hlinkClr xmlns:ahyp="http://schemas.microsoft.com/office/drawing/2018/hyperlinkcolor" val="tx"/>
                  </a:ext>
                </a:extLst>
              </a:hlinkClick>
            </a:endParaRPr>
          </a:p>
          <a:p>
            <a:pPr algn="l" fontAlgn="base">
              <a:spcAft>
                <a:spcPts val="750"/>
              </a:spcAft>
              <a:buNone/>
            </a:pPr>
            <a:r>
              <a:rPr lang="en-US" sz="2800" b="0" i="0" u="none" strike="noStrike" dirty="0">
                <a:solidFill>
                  <a:srgbClr val="0563C1"/>
                </a:solidFill>
                <a:effectLst/>
                <a:latin typeface="Open Sans" panose="020B0606030504020204" pitchFamily="34" charset="0"/>
                <a:hlinkClick r:id="rId5">
                  <a:extLst>
                    <a:ext uri="{A12FA001-AC4F-418D-AE19-62706E023703}">
                      <ahyp:hlinkClr xmlns:ahyp="http://schemas.microsoft.com/office/drawing/2018/hyperlinkcolor" val="tx"/>
                    </a:ext>
                  </a:extLst>
                </a:hlinkClick>
              </a:rPr>
              <a:t>• By Subject</a:t>
            </a:r>
            <a:endParaRPr lang="en-US" sz="2800" b="0" i="0" dirty="0">
              <a:solidFill>
                <a:srgbClr val="FFFFFF"/>
              </a:solidFill>
              <a:effectLst/>
              <a:latin typeface="Open Sans" panose="020B0606030504020204" pitchFamily="34" charset="0"/>
            </a:endParaRPr>
          </a:p>
          <a:p>
            <a:pPr algn="l" fontAlgn="base">
              <a:spcAft>
                <a:spcPts val="750"/>
              </a:spcAft>
            </a:pPr>
            <a:r>
              <a:rPr lang="en-US" sz="2800" b="0" i="0" u="none" strike="noStrike" dirty="0">
                <a:solidFill>
                  <a:srgbClr val="FFFFFF"/>
                </a:solidFill>
                <a:effectLst/>
                <a:latin typeface="Open Sans" panose="020B0606030504020204" pitchFamily="34" charset="0"/>
                <a:hlinkClick r:id="rId6"/>
              </a:rPr>
              <a:t>• By Bill Number</a:t>
            </a:r>
            <a:endParaRPr lang="en-US" sz="2800" b="0" i="0" dirty="0">
              <a:solidFill>
                <a:srgbClr val="FFFFFF"/>
              </a:solidFill>
              <a:effectLst/>
              <a:latin typeface="Open Sans" panose="020B0606030504020204" pitchFamily="34" charset="0"/>
            </a:endParaRPr>
          </a:p>
        </p:txBody>
      </p:sp>
      <p:pic>
        <p:nvPicPr>
          <p:cNvPr id="7" name="Picture 6">
            <a:extLst>
              <a:ext uri="{FF2B5EF4-FFF2-40B4-BE49-F238E27FC236}">
                <a16:creationId xmlns:a16="http://schemas.microsoft.com/office/drawing/2014/main" id="{39006D6D-5F9C-5D23-79FF-EFDEEF4A42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185337" y="2330500"/>
            <a:ext cx="4828103" cy="2750185"/>
          </a:xfrm>
          <a:prstGeom prst="rect">
            <a:avLst/>
          </a:prstGeom>
        </p:spPr>
      </p:pic>
    </p:spTree>
    <p:extLst>
      <p:ext uri="{BB962C8B-B14F-4D97-AF65-F5344CB8AC3E}">
        <p14:creationId xmlns:p14="http://schemas.microsoft.com/office/powerpoint/2010/main" val="582319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B59480-D9E4-7FBA-ABD7-5C65CE73D632}"/>
            </a:ext>
          </a:extLst>
        </p:cNvPr>
        <p:cNvGrpSpPr/>
        <p:nvPr/>
      </p:nvGrpSpPr>
      <p:grpSpPr>
        <a:xfrm>
          <a:off x="0" y="0"/>
          <a:ext cx="0" cy="0"/>
          <a:chOff x="0" y="0"/>
          <a:chExt cx="0" cy="0"/>
        </a:xfrm>
      </p:grpSpPr>
      <p:sp>
        <p:nvSpPr>
          <p:cNvPr id="56" name="Rectangle 55">
            <a:extLst>
              <a:ext uri="{FF2B5EF4-FFF2-40B4-BE49-F238E27FC236}">
                <a16:creationId xmlns:a16="http://schemas.microsoft.com/office/drawing/2014/main" id="{E73BC05D-5EA1-4D17-8340-7E7F413C96AA}"/>
              </a:ext>
            </a:extLst>
          </p:cNvPr>
          <p:cNvSpPr/>
          <p:nvPr/>
        </p:nvSpPr>
        <p:spPr>
          <a:xfrm>
            <a:off x="0" y="-1"/>
            <a:ext cx="12192000" cy="784771"/>
          </a:xfrm>
          <a:prstGeom prst="rect">
            <a:avLst/>
          </a:prstGeom>
          <a:solidFill>
            <a:srgbClr val="FEF3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INFORMATION RESOURCES</a:t>
            </a:r>
          </a:p>
        </p:txBody>
      </p:sp>
      <p:pic>
        <p:nvPicPr>
          <p:cNvPr id="29" name="Picture 28">
            <a:extLst>
              <a:ext uri="{FF2B5EF4-FFF2-40B4-BE49-F238E27FC236}">
                <a16:creationId xmlns:a16="http://schemas.microsoft.com/office/drawing/2014/main" id="{D83F928C-09C1-B912-DCB0-879B88D7A1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833352" cy="773269"/>
          </a:xfrm>
          <a:prstGeom prst="rect">
            <a:avLst/>
          </a:prstGeom>
        </p:spPr>
      </p:pic>
      <p:sp>
        <p:nvSpPr>
          <p:cNvPr id="49" name="Footer Placeholder 4">
            <a:extLst>
              <a:ext uri="{FF2B5EF4-FFF2-40B4-BE49-F238E27FC236}">
                <a16:creationId xmlns:a16="http://schemas.microsoft.com/office/drawing/2014/main" id="{997E7D71-267F-D1E8-870B-7A1D353DA671}"/>
              </a:ext>
            </a:extLst>
          </p:cNvPr>
          <p:cNvSpPr txBox="1">
            <a:spLocks/>
          </p:cNvSpPr>
          <p:nvPr/>
        </p:nvSpPr>
        <p:spPr>
          <a:xfrm>
            <a:off x="0" y="6709328"/>
            <a:ext cx="12192000" cy="148671"/>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100" dirty="0"/>
              <a:t>  © 2025 </a:t>
            </a:r>
            <a:r>
              <a:rPr lang="en-US" sz="1100" dirty="0" err="1"/>
              <a:t>CatalystsCA</a:t>
            </a:r>
            <a:r>
              <a:rPr lang="en-US" sz="1100" dirty="0"/>
              <a:t> | POB 1703, Mill Valley, CA 94942 | </a:t>
            </a:r>
            <a:r>
              <a:rPr lang="en-US" sz="1100" dirty="0" err="1"/>
              <a:t>tel</a:t>
            </a:r>
            <a:r>
              <a:rPr lang="en-US" sz="1100" dirty="0"/>
              <a:t>: 415-686-4375.  </a:t>
            </a:r>
            <a:r>
              <a:rPr lang="en-US" sz="1100" dirty="0">
                <a:hlinkClick r:id="rId4"/>
              </a:rPr>
              <a:t>www.Catalystsca.org</a:t>
            </a:r>
            <a:r>
              <a:rPr lang="en-US" sz="1100" dirty="0"/>
              <a:t>  All Rights Reserved. 
</a:t>
            </a:r>
          </a:p>
          <a:p>
            <a:endParaRPr lang="en-US" sz="1050" dirty="0"/>
          </a:p>
        </p:txBody>
      </p:sp>
      <p:pic>
        <p:nvPicPr>
          <p:cNvPr id="3" name="Picture 2">
            <a:extLst>
              <a:ext uri="{FF2B5EF4-FFF2-40B4-BE49-F238E27FC236}">
                <a16:creationId xmlns:a16="http://schemas.microsoft.com/office/drawing/2014/main" id="{E6416059-1C7E-02EC-7AC2-7A074344936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0570" y="2241631"/>
            <a:ext cx="4781176" cy="3026061"/>
          </a:xfrm>
          <a:prstGeom prst="rect">
            <a:avLst/>
          </a:prstGeom>
        </p:spPr>
      </p:pic>
      <p:sp>
        <p:nvSpPr>
          <p:cNvPr id="6" name="TextBox 5">
            <a:extLst>
              <a:ext uri="{FF2B5EF4-FFF2-40B4-BE49-F238E27FC236}">
                <a16:creationId xmlns:a16="http://schemas.microsoft.com/office/drawing/2014/main" id="{A3590044-E8DC-E7FB-4929-E9BA286ABBAF}"/>
              </a:ext>
            </a:extLst>
          </p:cNvPr>
          <p:cNvSpPr txBox="1"/>
          <p:nvPr/>
        </p:nvSpPr>
        <p:spPr>
          <a:xfrm>
            <a:off x="6741536" y="1936832"/>
            <a:ext cx="4699894" cy="2916568"/>
          </a:xfrm>
          <a:prstGeom prst="rect">
            <a:avLst/>
          </a:prstGeom>
          <a:noFill/>
        </p:spPr>
        <p:txBody>
          <a:bodyPr wrap="square">
            <a:spAutoFit/>
          </a:bodyPr>
          <a:lstStyle/>
          <a:p>
            <a:pPr algn="l" fontAlgn="base">
              <a:lnSpc>
                <a:spcPct val="150000"/>
              </a:lnSpc>
              <a:spcAft>
                <a:spcPts val="750"/>
              </a:spcAft>
              <a:buNone/>
            </a:pPr>
            <a:r>
              <a:rPr lang="en-US" sz="2800" dirty="0">
                <a:solidFill>
                  <a:srgbClr val="007070"/>
                </a:solidFill>
                <a:latin typeface="Open Sans" panose="020B0606030504020204" pitchFamily="34" charset="0"/>
              </a:rPr>
              <a:t>• </a:t>
            </a:r>
            <a:r>
              <a:rPr lang="en-US" sz="2800" b="0" i="0" u="none" strike="noStrike" dirty="0">
                <a:solidFill>
                  <a:srgbClr val="FFFFFF"/>
                </a:solidFill>
                <a:effectLst/>
                <a:latin typeface="Open Sans" panose="020B0606030504020204" pitchFamily="34" charset="0"/>
                <a:hlinkClick r:id="rId6"/>
              </a:rPr>
              <a:t>Catalysts Institute</a:t>
            </a:r>
            <a:endParaRPr lang="en-US" sz="2800" b="0" i="0" dirty="0">
              <a:solidFill>
                <a:srgbClr val="FFFFFF"/>
              </a:solidFill>
              <a:effectLst/>
              <a:latin typeface="Open Sans" panose="020B0606030504020204" pitchFamily="34" charset="0"/>
            </a:endParaRPr>
          </a:p>
          <a:p>
            <a:pPr algn="l" fontAlgn="base">
              <a:lnSpc>
                <a:spcPct val="150000"/>
              </a:lnSpc>
              <a:spcAft>
                <a:spcPts val="750"/>
              </a:spcAft>
              <a:buNone/>
            </a:pPr>
            <a:r>
              <a:rPr lang="en-US" sz="2800" dirty="0">
                <a:solidFill>
                  <a:srgbClr val="007070"/>
                </a:solidFill>
                <a:latin typeface="Open Sans" panose="020B0606030504020204" pitchFamily="34" charset="0"/>
              </a:rPr>
              <a:t>•</a:t>
            </a:r>
            <a:r>
              <a:rPr lang="en-US" sz="2800" b="0" i="0" u="none" strike="noStrike" dirty="0">
                <a:solidFill>
                  <a:srgbClr val="FFFFFF"/>
                </a:solidFill>
                <a:effectLst/>
                <a:latin typeface="Open Sans" panose="020B0606030504020204" pitchFamily="34" charset="0"/>
                <a:hlinkClick r:id="rId7"/>
              </a:rPr>
              <a:t> </a:t>
            </a:r>
            <a:r>
              <a:rPr lang="en-US" sz="2800" b="0" i="0" u="none" strike="noStrike" dirty="0">
                <a:solidFill>
                  <a:srgbClr val="FFFFFF"/>
                </a:solidFill>
                <a:effectLst/>
                <a:latin typeface="Open Sans" panose="020B0606030504020204" pitchFamily="34" charset="0"/>
                <a:hlinkClick r:id="rId8"/>
              </a:rPr>
              <a:t>Livable California</a:t>
            </a:r>
            <a:endParaRPr lang="en-US" sz="2800" b="0" i="0" dirty="0">
              <a:solidFill>
                <a:srgbClr val="FFFFFF"/>
              </a:solidFill>
              <a:effectLst/>
              <a:latin typeface="Open Sans" panose="020B0606030504020204" pitchFamily="34" charset="0"/>
            </a:endParaRPr>
          </a:p>
          <a:p>
            <a:pPr fontAlgn="base">
              <a:lnSpc>
                <a:spcPct val="150000"/>
              </a:lnSpc>
              <a:spcAft>
                <a:spcPts val="750"/>
              </a:spcAft>
            </a:pPr>
            <a:r>
              <a:rPr lang="en-US" sz="2800" dirty="0">
                <a:solidFill>
                  <a:srgbClr val="007070"/>
                </a:solidFill>
                <a:latin typeface="Open Sans" panose="020B0606030504020204" pitchFamily="34" charset="0"/>
              </a:rPr>
              <a:t>•</a:t>
            </a:r>
            <a:r>
              <a:rPr lang="en-US" sz="2800" b="0" i="0" u="none" strike="noStrike" dirty="0">
                <a:solidFill>
                  <a:srgbClr val="FFFFFF"/>
                </a:solidFill>
                <a:effectLst/>
                <a:latin typeface="Open Sans" panose="020B0606030504020204" pitchFamily="34" charset="0"/>
                <a:hlinkClick r:id="rId9"/>
              </a:rPr>
              <a:t>League of CA Cities</a:t>
            </a:r>
            <a:endParaRPr lang="en-US" sz="2800" b="0" i="0" dirty="0">
              <a:solidFill>
                <a:srgbClr val="FFFFFF"/>
              </a:solidFill>
              <a:effectLst/>
              <a:latin typeface="Open Sans" panose="020B0606030504020204" pitchFamily="34" charset="0"/>
            </a:endParaRPr>
          </a:p>
          <a:p>
            <a:pPr algn="l" fontAlgn="base">
              <a:lnSpc>
                <a:spcPct val="150000"/>
              </a:lnSpc>
              <a:spcAft>
                <a:spcPts val="750"/>
              </a:spcAft>
            </a:pPr>
            <a:r>
              <a:rPr lang="en-US" sz="2800" dirty="0">
                <a:solidFill>
                  <a:srgbClr val="007070"/>
                </a:solidFill>
                <a:latin typeface="Open Sans" panose="020B0606030504020204" pitchFamily="34" charset="0"/>
              </a:rPr>
              <a:t>• </a:t>
            </a:r>
            <a:r>
              <a:rPr lang="en-US" sz="2800" dirty="0">
                <a:solidFill>
                  <a:srgbClr val="007070"/>
                </a:solidFill>
                <a:latin typeface="Open Sans" panose="020B0606030504020204" pitchFamily="34" charset="0"/>
                <a:hlinkClick r:id="rId7"/>
              </a:rPr>
              <a:t>California Legislature</a:t>
            </a:r>
            <a:endParaRPr lang="en-US" sz="2800" b="0" i="0" dirty="0">
              <a:solidFill>
                <a:srgbClr val="FFFFFF"/>
              </a:solidFill>
              <a:effectLst/>
              <a:latin typeface="Open Sans" panose="020B0606030504020204" pitchFamily="34" charset="0"/>
            </a:endParaRPr>
          </a:p>
        </p:txBody>
      </p:sp>
    </p:spTree>
    <p:extLst>
      <p:ext uri="{BB962C8B-B14F-4D97-AF65-F5344CB8AC3E}">
        <p14:creationId xmlns:p14="http://schemas.microsoft.com/office/powerpoint/2010/main" val="3050604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787DA2-031B-A60D-8B75-A7A0BF338EF5}"/>
            </a:ext>
          </a:extLst>
        </p:cNvPr>
        <p:cNvGrpSpPr/>
        <p:nvPr/>
      </p:nvGrpSpPr>
      <p:grpSpPr>
        <a:xfrm>
          <a:off x="0" y="0"/>
          <a:ext cx="0" cy="0"/>
          <a:chOff x="0" y="0"/>
          <a:chExt cx="0" cy="0"/>
        </a:xfrm>
      </p:grpSpPr>
      <p:sp>
        <p:nvSpPr>
          <p:cNvPr id="56" name="Rectangle 55">
            <a:extLst>
              <a:ext uri="{FF2B5EF4-FFF2-40B4-BE49-F238E27FC236}">
                <a16:creationId xmlns:a16="http://schemas.microsoft.com/office/drawing/2014/main" id="{0803C3CD-F3F1-E801-4C24-5D41F92A32D2}"/>
              </a:ext>
            </a:extLst>
          </p:cNvPr>
          <p:cNvSpPr/>
          <p:nvPr/>
        </p:nvSpPr>
        <p:spPr>
          <a:xfrm>
            <a:off x="0" y="-1"/>
            <a:ext cx="12192000" cy="784771"/>
          </a:xfrm>
          <a:prstGeom prst="rect">
            <a:avLst/>
          </a:prstGeom>
          <a:solidFill>
            <a:srgbClr val="FEF3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SENATE COMMITTEES</a:t>
            </a:r>
          </a:p>
        </p:txBody>
      </p:sp>
      <p:pic>
        <p:nvPicPr>
          <p:cNvPr id="29" name="Picture 28">
            <a:extLst>
              <a:ext uri="{FF2B5EF4-FFF2-40B4-BE49-F238E27FC236}">
                <a16:creationId xmlns:a16="http://schemas.microsoft.com/office/drawing/2014/main" id="{26E06AD3-08BD-0508-4311-52532DA99B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833352" cy="773269"/>
          </a:xfrm>
          <a:prstGeom prst="rect">
            <a:avLst/>
          </a:prstGeom>
        </p:spPr>
      </p:pic>
      <p:sp>
        <p:nvSpPr>
          <p:cNvPr id="49" name="Footer Placeholder 4">
            <a:extLst>
              <a:ext uri="{FF2B5EF4-FFF2-40B4-BE49-F238E27FC236}">
                <a16:creationId xmlns:a16="http://schemas.microsoft.com/office/drawing/2014/main" id="{DB51DE1A-ABA1-B097-85B6-C1A8B5DB6FB0}"/>
              </a:ext>
            </a:extLst>
          </p:cNvPr>
          <p:cNvSpPr txBox="1">
            <a:spLocks/>
          </p:cNvSpPr>
          <p:nvPr/>
        </p:nvSpPr>
        <p:spPr>
          <a:xfrm>
            <a:off x="0" y="6709328"/>
            <a:ext cx="12192000" cy="148671"/>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100" dirty="0"/>
              <a:t>  © 2025 </a:t>
            </a:r>
            <a:r>
              <a:rPr lang="en-US" sz="1100" dirty="0" err="1"/>
              <a:t>CatalystsCA</a:t>
            </a:r>
            <a:r>
              <a:rPr lang="en-US" sz="1100" dirty="0"/>
              <a:t> | POB 1703, Mill Valley, CA 94942 | </a:t>
            </a:r>
            <a:r>
              <a:rPr lang="en-US" sz="1100" dirty="0" err="1"/>
              <a:t>tel</a:t>
            </a:r>
            <a:r>
              <a:rPr lang="en-US" sz="1100" dirty="0"/>
              <a:t>: 415-686-4375.  </a:t>
            </a:r>
            <a:r>
              <a:rPr lang="en-US" sz="1100" dirty="0">
                <a:hlinkClick r:id="rId4"/>
              </a:rPr>
              <a:t>www.Catalystsca.org</a:t>
            </a:r>
            <a:r>
              <a:rPr lang="en-US" sz="1100" dirty="0"/>
              <a:t>  All Rights Reserved. 
</a:t>
            </a:r>
          </a:p>
          <a:p>
            <a:endParaRPr lang="en-US" sz="1050" dirty="0"/>
          </a:p>
        </p:txBody>
      </p:sp>
      <p:pic>
        <p:nvPicPr>
          <p:cNvPr id="4" name="Picture 3">
            <a:extLst>
              <a:ext uri="{FF2B5EF4-FFF2-40B4-BE49-F238E27FC236}">
                <a16:creationId xmlns:a16="http://schemas.microsoft.com/office/drawing/2014/main" id="{BA5973A0-3955-D67A-96BC-FF8A13AD9FD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98798" y="1955958"/>
            <a:ext cx="3545682" cy="3545682"/>
          </a:xfrm>
          <a:prstGeom prst="rect">
            <a:avLst/>
          </a:prstGeom>
        </p:spPr>
      </p:pic>
      <p:sp>
        <p:nvSpPr>
          <p:cNvPr id="7" name="TextBox 6">
            <a:extLst>
              <a:ext uri="{FF2B5EF4-FFF2-40B4-BE49-F238E27FC236}">
                <a16:creationId xmlns:a16="http://schemas.microsoft.com/office/drawing/2014/main" id="{6ABE7AB3-143B-034D-3D48-29B45B93AC29}"/>
              </a:ext>
            </a:extLst>
          </p:cNvPr>
          <p:cNvSpPr txBox="1"/>
          <p:nvPr/>
        </p:nvSpPr>
        <p:spPr>
          <a:xfrm>
            <a:off x="1158239" y="1462236"/>
            <a:ext cx="4134963" cy="4414414"/>
          </a:xfrm>
          <a:prstGeom prst="rect">
            <a:avLst/>
          </a:prstGeom>
          <a:noFill/>
        </p:spPr>
        <p:txBody>
          <a:bodyPr wrap="square">
            <a:spAutoFit/>
          </a:bodyPr>
          <a:lstStyle/>
          <a:p>
            <a:pPr algn="l" fontAlgn="base">
              <a:lnSpc>
                <a:spcPct val="150000"/>
              </a:lnSpc>
              <a:spcAft>
                <a:spcPts val="750"/>
              </a:spcAft>
              <a:buNone/>
            </a:pPr>
            <a:r>
              <a:rPr lang="en-US" sz="2800" b="0" i="0" dirty="0">
                <a:effectLst/>
                <a:latin typeface="Open Sans" panose="020B0606030504020204" pitchFamily="34" charset="0"/>
              </a:rPr>
              <a:t>• </a:t>
            </a:r>
            <a:r>
              <a:rPr lang="en-US" sz="2800" b="0" i="0" u="none" strike="noStrike" dirty="0">
                <a:solidFill>
                  <a:srgbClr val="FFFFFF"/>
                </a:solidFill>
                <a:effectLst/>
                <a:latin typeface="Open Sans" panose="020B0606030504020204" pitchFamily="34" charset="0"/>
                <a:hlinkClick r:id="rId6"/>
              </a:rPr>
              <a:t>Overview</a:t>
            </a:r>
            <a:endParaRPr lang="en-US" sz="2800" b="0" i="0" dirty="0">
              <a:solidFill>
                <a:srgbClr val="FFFFFF"/>
              </a:solidFill>
              <a:effectLst/>
              <a:latin typeface="Open Sans" panose="020B0606030504020204" pitchFamily="34" charset="0"/>
            </a:endParaRPr>
          </a:p>
          <a:p>
            <a:pPr algn="l" fontAlgn="base">
              <a:lnSpc>
                <a:spcPct val="150000"/>
              </a:lnSpc>
              <a:spcAft>
                <a:spcPts val="750"/>
              </a:spcAft>
              <a:buNone/>
            </a:pPr>
            <a:r>
              <a:rPr lang="en-US" sz="2800" b="0" i="0" dirty="0">
                <a:effectLst/>
                <a:latin typeface="Open Sans" panose="020B0606030504020204" pitchFamily="34" charset="0"/>
              </a:rPr>
              <a:t>• </a:t>
            </a:r>
            <a:r>
              <a:rPr lang="en-US" sz="2800" b="0" i="0" u="none" strike="noStrike" dirty="0">
                <a:solidFill>
                  <a:srgbClr val="FFFFFF"/>
                </a:solidFill>
                <a:effectLst/>
                <a:latin typeface="Open Sans" panose="020B0606030504020204" pitchFamily="34" charset="0"/>
                <a:hlinkClick r:id="rId7"/>
              </a:rPr>
              <a:t>Housing</a:t>
            </a:r>
            <a:endParaRPr lang="en-US" sz="2800" b="0" i="0" dirty="0">
              <a:solidFill>
                <a:srgbClr val="FFFFFF"/>
              </a:solidFill>
              <a:effectLst/>
              <a:latin typeface="Open Sans" panose="020B0606030504020204" pitchFamily="34" charset="0"/>
            </a:endParaRPr>
          </a:p>
          <a:p>
            <a:pPr algn="l" fontAlgn="base">
              <a:lnSpc>
                <a:spcPct val="150000"/>
              </a:lnSpc>
              <a:spcAft>
                <a:spcPts val="750"/>
              </a:spcAft>
              <a:buNone/>
            </a:pPr>
            <a:r>
              <a:rPr lang="en-US" sz="2800" b="0" i="0" dirty="0">
                <a:effectLst/>
                <a:latin typeface="Open Sans" panose="020B0606030504020204" pitchFamily="34" charset="0"/>
              </a:rPr>
              <a:t>• </a:t>
            </a:r>
            <a:r>
              <a:rPr lang="en-US" sz="2800" b="0" i="0" u="none" strike="noStrike" dirty="0">
                <a:solidFill>
                  <a:srgbClr val="FFFFFF"/>
                </a:solidFill>
                <a:effectLst/>
                <a:latin typeface="Open Sans" panose="020B0606030504020204" pitchFamily="34" charset="0"/>
                <a:hlinkClick r:id="rId8"/>
              </a:rPr>
              <a:t>Local Government</a:t>
            </a:r>
            <a:endParaRPr lang="en-US" sz="2800" b="0" i="0" dirty="0">
              <a:solidFill>
                <a:srgbClr val="FFFFFF"/>
              </a:solidFill>
              <a:effectLst/>
              <a:latin typeface="Open Sans" panose="020B0606030504020204" pitchFamily="34" charset="0"/>
            </a:endParaRPr>
          </a:p>
          <a:p>
            <a:pPr algn="l" fontAlgn="base">
              <a:lnSpc>
                <a:spcPct val="150000"/>
              </a:lnSpc>
              <a:spcAft>
                <a:spcPts val="750"/>
              </a:spcAft>
              <a:buNone/>
            </a:pPr>
            <a:r>
              <a:rPr lang="en-US" sz="2800" b="0" i="0" dirty="0">
                <a:effectLst/>
                <a:latin typeface="Open Sans" panose="020B0606030504020204" pitchFamily="34" charset="0"/>
              </a:rPr>
              <a:t>• </a:t>
            </a:r>
            <a:r>
              <a:rPr lang="en-US" sz="2800" b="0" i="0" u="none" strike="noStrike" dirty="0">
                <a:solidFill>
                  <a:srgbClr val="FFFFFF"/>
                </a:solidFill>
                <a:effectLst/>
                <a:latin typeface="Open Sans" panose="020B0606030504020204" pitchFamily="34" charset="0"/>
                <a:hlinkClick r:id="rId9"/>
              </a:rPr>
              <a:t>Environmental Quality</a:t>
            </a:r>
            <a:endParaRPr lang="en-US" sz="2800" b="0" i="0" dirty="0">
              <a:solidFill>
                <a:srgbClr val="FFFFFF"/>
              </a:solidFill>
              <a:effectLst/>
              <a:latin typeface="Open Sans" panose="020B0606030504020204" pitchFamily="34" charset="0"/>
            </a:endParaRPr>
          </a:p>
          <a:p>
            <a:pPr algn="l" fontAlgn="base">
              <a:lnSpc>
                <a:spcPct val="150000"/>
              </a:lnSpc>
              <a:spcAft>
                <a:spcPts val="750"/>
              </a:spcAft>
              <a:buNone/>
            </a:pPr>
            <a:r>
              <a:rPr lang="en-US" sz="2800" b="0" i="0" dirty="0">
                <a:effectLst/>
                <a:latin typeface="Open Sans" panose="020B0606030504020204" pitchFamily="34" charset="0"/>
              </a:rPr>
              <a:t>• </a:t>
            </a:r>
            <a:r>
              <a:rPr lang="en-US" sz="2800" b="0" i="0" u="none" strike="noStrike" dirty="0">
                <a:solidFill>
                  <a:srgbClr val="FFFFFF"/>
                </a:solidFill>
                <a:effectLst/>
                <a:latin typeface="Open Sans" panose="020B0606030504020204" pitchFamily="34" charset="0"/>
                <a:hlinkClick r:id="rId10"/>
              </a:rPr>
              <a:t>Appropriations</a:t>
            </a:r>
            <a:endParaRPr lang="en-US" sz="2800" b="0" i="0" dirty="0">
              <a:solidFill>
                <a:srgbClr val="FFFFFF"/>
              </a:solidFill>
              <a:effectLst/>
              <a:latin typeface="Open Sans" panose="020B0606030504020204" pitchFamily="34" charset="0"/>
            </a:endParaRPr>
          </a:p>
          <a:p>
            <a:pPr algn="l" fontAlgn="base">
              <a:lnSpc>
                <a:spcPct val="150000"/>
              </a:lnSpc>
              <a:spcAft>
                <a:spcPts val="750"/>
              </a:spcAft>
            </a:pPr>
            <a:r>
              <a:rPr lang="en-US" sz="2800" b="0" i="0" dirty="0">
                <a:effectLst/>
                <a:latin typeface="Open Sans" panose="020B0606030504020204" pitchFamily="34" charset="0"/>
              </a:rPr>
              <a:t>• </a:t>
            </a:r>
            <a:r>
              <a:rPr lang="en-US" sz="2800" b="0" i="0" u="none" strike="noStrike" dirty="0">
                <a:solidFill>
                  <a:srgbClr val="FFFFFF"/>
                </a:solidFill>
                <a:effectLst/>
                <a:latin typeface="Open Sans" panose="020B0606030504020204" pitchFamily="34" charset="0"/>
                <a:hlinkClick r:id="rId11"/>
              </a:rPr>
              <a:t>Others</a:t>
            </a:r>
            <a:endParaRPr lang="en-US" sz="2800" b="0" i="0" dirty="0">
              <a:solidFill>
                <a:srgbClr val="FFFFFF"/>
              </a:solidFill>
              <a:effectLst/>
              <a:latin typeface="Open Sans" panose="020B0606030504020204" pitchFamily="34" charset="0"/>
            </a:endParaRPr>
          </a:p>
        </p:txBody>
      </p:sp>
    </p:spTree>
    <p:extLst>
      <p:ext uri="{BB962C8B-B14F-4D97-AF65-F5344CB8AC3E}">
        <p14:creationId xmlns:p14="http://schemas.microsoft.com/office/powerpoint/2010/main" val="8135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CDF845-60C7-FC14-DAE8-538194E12DEC}"/>
            </a:ext>
          </a:extLst>
        </p:cNvPr>
        <p:cNvGrpSpPr/>
        <p:nvPr/>
      </p:nvGrpSpPr>
      <p:grpSpPr>
        <a:xfrm>
          <a:off x="0" y="0"/>
          <a:ext cx="0" cy="0"/>
          <a:chOff x="0" y="0"/>
          <a:chExt cx="0" cy="0"/>
        </a:xfrm>
      </p:grpSpPr>
      <p:sp>
        <p:nvSpPr>
          <p:cNvPr id="56" name="Rectangle 55">
            <a:extLst>
              <a:ext uri="{FF2B5EF4-FFF2-40B4-BE49-F238E27FC236}">
                <a16:creationId xmlns:a16="http://schemas.microsoft.com/office/drawing/2014/main" id="{2CF73BAD-AB98-CC76-ABE7-D9F8950D09C0}"/>
              </a:ext>
            </a:extLst>
          </p:cNvPr>
          <p:cNvSpPr/>
          <p:nvPr/>
        </p:nvSpPr>
        <p:spPr>
          <a:xfrm>
            <a:off x="0" y="-1"/>
            <a:ext cx="12192000" cy="784771"/>
          </a:xfrm>
          <a:prstGeom prst="rect">
            <a:avLst/>
          </a:prstGeom>
          <a:solidFill>
            <a:srgbClr val="FEF3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ASSEMBLY COMMITTEES</a:t>
            </a:r>
          </a:p>
        </p:txBody>
      </p:sp>
      <p:pic>
        <p:nvPicPr>
          <p:cNvPr id="29" name="Picture 28">
            <a:extLst>
              <a:ext uri="{FF2B5EF4-FFF2-40B4-BE49-F238E27FC236}">
                <a16:creationId xmlns:a16="http://schemas.microsoft.com/office/drawing/2014/main" id="{41902561-46F2-F920-7420-A2124FE4DB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833352" cy="773269"/>
          </a:xfrm>
          <a:prstGeom prst="rect">
            <a:avLst/>
          </a:prstGeom>
        </p:spPr>
      </p:pic>
      <p:sp>
        <p:nvSpPr>
          <p:cNvPr id="49" name="Footer Placeholder 4">
            <a:extLst>
              <a:ext uri="{FF2B5EF4-FFF2-40B4-BE49-F238E27FC236}">
                <a16:creationId xmlns:a16="http://schemas.microsoft.com/office/drawing/2014/main" id="{184F6417-6404-61A9-15EA-B1232261AA56}"/>
              </a:ext>
            </a:extLst>
          </p:cNvPr>
          <p:cNvSpPr txBox="1">
            <a:spLocks/>
          </p:cNvSpPr>
          <p:nvPr/>
        </p:nvSpPr>
        <p:spPr>
          <a:xfrm>
            <a:off x="0" y="6709328"/>
            <a:ext cx="12192000" cy="148671"/>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100" dirty="0"/>
              <a:t>  © 2025 </a:t>
            </a:r>
            <a:r>
              <a:rPr lang="en-US" sz="1100" dirty="0" err="1"/>
              <a:t>CatalystsCA</a:t>
            </a:r>
            <a:r>
              <a:rPr lang="en-US" sz="1100" dirty="0"/>
              <a:t> | POB 1703, Mill Valley, CA 94942 | </a:t>
            </a:r>
            <a:r>
              <a:rPr lang="en-US" sz="1100" dirty="0" err="1"/>
              <a:t>tel</a:t>
            </a:r>
            <a:r>
              <a:rPr lang="en-US" sz="1100" dirty="0"/>
              <a:t>: 415-686-4375.  </a:t>
            </a:r>
            <a:r>
              <a:rPr lang="en-US" sz="1100" dirty="0">
                <a:hlinkClick r:id="rId4"/>
              </a:rPr>
              <a:t>www.Catalystsca.org</a:t>
            </a:r>
            <a:r>
              <a:rPr lang="en-US" sz="1100" dirty="0"/>
              <a:t>  All Rights Reserved. 
</a:t>
            </a:r>
          </a:p>
          <a:p>
            <a:endParaRPr lang="en-US" sz="1050" dirty="0"/>
          </a:p>
        </p:txBody>
      </p:sp>
      <p:pic>
        <p:nvPicPr>
          <p:cNvPr id="4" name="Picture 3">
            <a:extLst>
              <a:ext uri="{FF2B5EF4-FFF2-40B4-BE49-F238E27FC236}">
                <a16:creationId xmlns:a16="http://schemas.microsoft.com/office/drawing/2014/main" id="{B2F9F3BD-9573-C112-D3B9-954EECAABF6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4270" y="1572115"/>
            <a:ext cx="3998250" cy="3998250"/>
          </a:xfrm>
          <a:prstGeom prst="rect">
            <a:avLst/>
          </a:prstGeom>
        </p:spPr>
      </p:pic>
      <p:sp>
        <p:nvSpPr>
          <p:cNvPr id="7" name="TextBox 6">
            <a:extLst>
              <a:ext uri="{FF2B5EF4-FFF2-40B4-BE49-F238E27FC236}">
                <a16:creationId xmlns:a16="http://schemas.microsoft.com/office/drawing/2014/main" id="{A06A1C0C-5E44-DCCB-BD8E-E98ADB55AD29}"/>
              </a:ext>
            </a:extLst>
          </p:cNvPr>
          <p:cNvSpPr txBox="1"/>
          <p:nvPr/>
        </p:nvSpPr>
        <p:spPr>
          <a:xfrm>
            <a:off x="6604000" y="1144493"/>
            <a:ext cx="4937760" cy="5060744"/>
          </a:xfrm>
          <a:prstGeom prst="rect">
            <a:avLst/>
          </a:prstGeom>
          <a:noFill/>
        </p:spPr>
        <p:txBody>
          <a:bodyPr wrap="square">
            <a:spAutoFit/>
          </a:bodyPr>
          <a:lstStyle/>
          <a:p>
            <a:pPr algn="l" fontAlgn="base">
              <a:lnSpc>
                <a:spcPct val="150000"/>
              </a:lnSpc>
              <a:spcAft>
                <a:spcPts val="750"/>
              </a:spcAft>
              <a:buNone/>
            </a:pPr>
            <a:r>
              <a:rPr lang="en-US" sz="2800" b="0" i="0" u="none" strike="noStrike" dirty="0">
                <a:solidFill>
                  <a:srgbClr val="FFFFFF"/>
                </a:solidFill>
                <a:effectLst/>
                <a:latin typeface="Open Sans" panose="020B0606030504020204" pitchFamily="34" charset="0"/>
                <a:hlinkClick r:id="rId6"/>
              </a:rPr>
              <a:t>• Overview</a:t>
            </a:r>
            <a:endParaRPr lang="en-US" sz="2800" b="0" i="0" dirty="0">
              <a:solidFill>
                <a:srgbClr val="FFFFFF"/>
              </a:solidFill>
              <a:effectLst/>
              <a:latin typeface="Open Sans" panose="020B0606030504020204" pitchFamily="34" charset="0"/>
            </a:endParaRPr>
          </a:p>
          <a:p>
            <a:pPr algn="l" fontAlgn="base">
              <a:lnSpc>
                <a:spcPct val="150000"/>
              </a:lnSpc>
              <a:spcAft>
                <a:spcPts val="750"/>
              </a:spcAft>
              <a:buNone/>
            </a:pPr>
            <a:r>
              <a:rPr lang="en-US" sz="2800" b="0" i="0" dirty="0">
                <a:effectLst/>
                <a:latin typeface="Open Sans" panose="020B0606030504020204" pitchFamily="34" charset="0"/>
              </a:rPr>
              <a:t>• </a:t>
            </a:r>
            <a:r>
              <a:rPr lang="en-US" sz="2800" b="0" i="0" u="none" strike="noStrike" dirty="0">
                <a:solidFill>
                  <a:srgbClr val="FFFFFF"/>
                </a:solidFill>
                <a:effectLst/>
                <a:latin typeface="Open Sans" panose="020B0606030504020204" pitchFamily="34" charset="0"/>
                <a:hlinkClick r:id="rId7"/>
              </a:rPr>
              <a:t>Housing &amp; Community Development</a:t>
            </a:r>
            <a:endParaRPr lang="en-US" sz="2800" b="0" i="0" dirty="0">
              <a:solidFill>
                <a:srgbClr val="FFFFFF"/>
              </a:solidFill>
              <a:effectLst/>
              <a:latin typeface="Open Sans" panose="020B0606030504020204" pitchFamily="34" charset="0"/>
            </a:endParaRPr>
          </a:p>
          <a:p>
            <a:pPr algn="l" fontAlgn="base">
              <a:lnSpc>
                <a:spcPct val="150000"/>
              </a:lnSpc>
              <a:spcAft>
                <a:spcPts val="750"/>
              </a:spcAft>
              <a:buNone/>
            </a:pPr>
            <a:r>
              <a:rPr lang="en-US" sz="2800" b="0" i="0" dirty="0">
                <a:effectLst/>
                <a:latin typeface="Open Sans" panose="020B0606030504020204" pitchFamily="34" charset="0"/>
              </a:rPr>
              <a:t>• </a:t>
            </a:r>
            <a:r>
              <a:rPr lang="en-US" sz="2800" b="0" i="0" u="none" strike="noStrike" dirty="0">
                <a:solidFill>
                  <a:srgbClr val="FFFFFF"/>
                </a:solidFill>
                <a:effectLst/>
                <a:latin typeface="Open Sans" panose="020B0606030504020204" pitchFamily="34" charset="0"/>
                <a:hlinkClick r:id="rId8"/>
              </a:rPr>
              <a:t>Local Government</a:t>
            </a:r>
            <a:endParaRPr lang="en-US" sz="2800" b="0" i="0" dirty="0">
              <a:solidFill>
                <a:srgbClr val="FFFFFF"/>
              </a:solidFill>
              <a:effectLst/>
              <a:latin typeface="Open Sans" panose="020B0606030504020204" pitchFamily="34" charset="0"/>
            </a:endParaRPr>
          </a:p>
          <a:p>
            <a:pPr algn="l" fontAlgn="base">
              <a:lnSpc>
                <a:spcPct val="150000"/>
              </a:lnSpc>
              <a:spcAft>
                <a:spcPts val="750"/>
              </a:spcAft>
              <a:buNone/>
            </a:pPr>
            <a:r>
              <a:rPr lang="en-US" sz="2800" b="0" i="0" dirty="0">
                <a:effectLst/>
                <a:latin typeface="Open Sans" panose="020B0606030504020204" pitchFamily="34" charset="0"/>
              </a:rPr>
              <a:t>• </a:t>
            </a:r>
            <a:r>
              <a:rPr lang="en-US" sz="2800" dirty="0">
                <a:solidFill>
                  <a:srgbClr val="FFFFFF"/>
                </a:solidFill>
                <a:latin typeface="Open Sans" panose="020B0606030504020204" pitchFamily="34" charset="0"/>
                <a:hlinkClick r:id="rId9"/>
              </a:rPr>
              <a:t>Environmental Safety</a:t>
            </a:r>
            <a:endParaRPr lang="en-US" sz="2800" b="0" i="0" dirty="0">
              <a:solidFill>
                <a:srgbClr val="FFFFFF"/>
              </a:solidFill>
              <a:effectLst/>
              <a:latin typeface="Open Sans" panose="020B0606030504020204" pitchFamily="34" charset="0"/>
            </a:endParaRPr>
          </a:p>
          <a:p>
            <a:pPr algn="l" fontAlgn="base">
              <a:lnSpc>
                <a:spcPct val="150000"/>
              </a:lnSpc>
              <a:spcAft>
                <a:spcPts val="750"/>
              </a:spcAft>
              <a:buNone/>
            </a:pPr>
            <a:r>
              <a:rPr lang="en-US" sz="2800" b="0" i="0" dirty="0">
                <a:effectLst/>
                <a:latin typeface="Open Sans" panose="020B0606030504020204" pitchFamily="34" charset="0"/>
              </a:rPr>
              <a:t>• </a:t>
            </a:r>
            <a:r>
              <a:rPr lang="en-US" sz="2800" b="0" i="0" u="none" strike="noStrike" dirty="0">
                <a:solidFill>
                  <a:srgbClr val="FFFFFF"/>
                </a:solidFill>
                <a:effectLst/>
                <a:latin typeface="Open Sans" panose="020B0606030504020204" pitchFamily="34" charset="0"/>
                <a:hlinkClick r:id="rId10"/>
              </a:rPr>
              <a:t>Appropriations</a:t>
            </a:r>
            <a:endParaRPr lang="en-US" sz="2800" b="0" i="0" dirty="0">
              <a:solidFill>
                <a:srgbClr val="FFFFFF"/>
              </a:solidFill>
              <a:effectLst/>
              <a:latin typeface="Open Sans" panose="020B0606030504020204" pitchFamily="34" charset="0"/>
            </a:endParaRPr>
          </a:p>
          <a:p>
            <a:pPr algn="l" fontAlgn="base">
              <a:lnSpc>
                <a:spcPct val="150000"/>
              </a:lnSpc>
              <a:spcAft>
                <a:spcPts val="750"/>
              </a:spcAft>
            </a:pPr>
            <a:r>
              <a:rPr lang="en-US" sz="2800" b="0" i="0" dirty="0">
                <a:effectLst/>
                <a:latin typeface="Open Sans" panose="020B0606030504020204" pitchFamily="34" charset="0"/>
              </a:rPr>
              <a:t>• </a:t>
            </a:r>
            <a:r>
              <a:rPr lang="en-US" sz="2800" b="0" i="0" u="none" strike="noStrike" dirty="0">
                <a:solidFill>
                  <a:srgbClr val="FFFFFF"/>
                </a:solidFill>
                <a:effectLst/>
                <a:latin typeface="Open Sans" panose="020B0606030504020204" pitchFamily="34" charset="0"/>
                <a:hlinkClick r:id="rId11"/>
              </a:rPr>
              <a:t>Others</a:t>
            </a:r>
            <a:endParaRPr lang="en-US" sz="2800" b="0" i="0" dirty="0">
              <a:solidFill>
                <a:srgbClr val="FFFFFF"/>
              </a:solidFill>
              <a:effectLst/>
              <a:latin typeface="Open Sans" panose="020B0606030504020204" pitchFamily="34" charset="0"/>
            </a:endParaRPr>
          </a:p>
        </p:txBody>
      </p:sp>
    </p:spTree>
    <p:extLst>
      <p:ext uri="{BB962C8B-B14F-4D97-AF65-F5344CB8AC3E}">
        <p14:creationId xmlns:p14="http://schemas.microsoft.com/office/powerpoint/2010/main" val="3938718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7792A7-56E4-DDB3-D41F-9E308FF46C74}"/>
            </a:ext>
          </a:extLst>
        </p:cNvPr>
        <p:cNvGrpSpPr/>
        <p:nvPr/>
      </p:nvGrpSpPr>
      <p:grpSpPr>
        <a:xfrm>
          <a:off x="0" y="0"/>
          <a:ext cx="0" cy="0"/>
          <a:chOff x="0" y="0"/>
          <a:chExt cx="0" cy="0"/>
        </a:xfrm>
      </p:grpSpPr>
      <p:sp>
        <p:nvSpPr>
          <p:cNvPr id="56" name="Rectangle 55">
            <a:extLst>
              <a:ext uri="{FF2B5EF4-FFF2-40B4-BE49-F238E27FC236}">
                <a16:creationId xmlns:a16="http://schemas.microsoft.com/office/drawing/2014/main" id="{DFC972A6-5894-94F4-DFC4-B7E6584AE5E6}"/>
              </a:ext>
            </a:extLst>
          </p:cNvPr>
          <p:cNvSpPr/>
          <p:nvPr/>
        </p:nvSpPr>
        <p:spPr>
          <a:xfrm>
            <a:off x="0" y="-1"/>
            <a:ext cx="12192000" cy="784771"/>
          </a:xfrm>
          <a:prstGeom prst="rect">
            <a:avLst/>
          </a:prstGeom>
          <a:solidFill>
            <a:srgbClr val="FEF3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HOW TO USE THE LEGISLATIVE PORTAL</a:t>
            </a:r>
          </a:p>
        </p:txBody>
      </p:sp>
      <p:pic>
        <p:nvPicPr>
          <p:cNvPr id="29" name="Picture 28">
            <a:extLst>
              <a:ext uri="{FF2B5EF4-FFF2-40B4-BE49-F238E27FC236}">
                <a16:creationId xmlns:a16="http://schemas.microsoft.com/office/drawing/2014/main" id="{398D9103-92E5-58D8-4CCB-2F8F046910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2833352" cy="773269"/>
          </a:xfrm>
          <a:prstGeom prst="rect">
            <a:avLst/>
          </a:prstGeom>
        </p:spPr>
      </p:pic>
      <p:sp>
        <p:nvSpPr>
          <p:cNvPr id="49" name="Footer Placeholder 4">
            <a:extLst>
              <a:ext uri="{FF2B5EF4-FFF2-40B4-BE49-F238E27FC236}">
                <a16:creationId xmlns:a16="http://schemas.microsoft.com/office/drawing/2014/main" id="{25DFF804-2D99-A5AF-C145-DA5ED03AEFA3}"/>
              </a:ext>
            </a:extLst>
          </p:cNvPr>
          <p:cNvSpPr txBox="1">
            <a:spLocks/>
          </p:cNvSpPr>
          <p:nvPr/>
        </p:nvSpPr>
        <p:spPr>
          <a:xfrm>
            <a:off x="0" y="6709328"/>
            <a:ext cx="12192000" cy="148671"/>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100" dirty="0"/>
              <a:t>  © 2025 </a:t>
            </a:r>
            <a:r>
              <a:rPr lang="en-US" sz="1100" dirty="0" err="1"/>
              <a:t>CatalystsCA</a:t>
            </a:r>
            <a:r>
              <a:rPr lang="en-US" sz="1100" dirty="0"/>
              <a:t> | POB 1703, Mill Valley, CA 94942 | </a:t>
            </a:r>
            <a:r>
              <a:rPr lang="en-US" sz="1100" dirty="0" err="1"/>
              <a:t>tel</a:t>
            </a:r>
            <a:r>
              <a:rPr lang="en-US" sz="1100" dirty="0"/>
              <a:t>: 415-686-4375.  </a:t>
            </a:r>
            <a:r>
              <a:rPr lang="en-US" sz="1100" dirty="0">
                <a:hlinkClick r:id="rId5"/>
              </a:rPr>
              <a:t>www.Catalystsca.org</a:t>
            </a:r>
            <a:r>
              <a:rPr lang="en-US" sz="1100" dirty="0"/>
              <a:t>  All Rights Reserved. 
</a:t>
            </a:r>
          </a:p>
          <a:p>
            <a:endParaRPr lang="en-US" sz="1050" dirty="0"/>
          </a:p>
        </p:txBody>
      </p:sp>
      <p:pic>
        <p:nvPicPr>
          <p:cNvPr id="2" name="Online Media 1" title="Submitting A Letter to a CA Legislative Committee">
            <a:hlinkClick r:id="" action="ppaction://media"/>
            <a:extLst>
              <a:ext uri="{FF2B5EF4-FFF2-40B4-BE49-F238E27FC236}">
                <a16:creationId xmlns:a16="http://schemas.microsoft.com/office/drawing/2014/main" id="{9F535BFA-619B-ED1E-C6F2-2C7E99B7DE9E}"/>
              </a:ext>
            </a:extLst>
          </p:cNvPr>
          <p:cNvPicPr>
            <a:picLocks noRot="1" noChangeAspect="1"/>
          </p:cNvPicPr>
          <p:nvPr>
            <a:videoFile r:link="rId1"/>
          </p:nvPr>
        </p:nvPicPr>
        <p:blipFill>
          <a:blip r:embed="rId6"/>
          <a:stretch>
            <a:fillRect/>
          </a:stretch>
        </p:blipFill>
        <p:spPr>
          <a:xfrm>
            <a:off x="1259840" y="1133389"/>
            <a:ext cx="9672320" cy="5227320"/>
          </a:xfrm>
          <a:prstGeom prst="rect">
            <a:avLst/>
          </a:prstGeom>
          <a:ln>
            <a:noFill/>
          </a:ln>
        </p:spPr>
      </p:pic>
    </p:spTree>
    <p:extLst>
      <p:ext uri="{BB962C8B-B14F-4D97-AF65-F5344CB8AC3E}">
        <p14:creationId xmlns:p14="http://schemas.microsoft.com/office/powerpoint/2010/main" val="3739635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855</TotalTime>
  <Words>496</Words>
  <Application>Microsoft Office PowerPoint</Application>
  <PresentationFormat>Widescreen</PresentationFormat>
  <Paragraphs>76</Paragraphs>
  <Slides>8</Slides>
  <Notes>8</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Open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Fish &amp; Richardson 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Kathy Indermill</dc:creator>
  <cp:lastModifiedBy>Maurice Green</cp:lastModifiedBy>
  <cp:revision>15</cp:revision>
  <dcterms:created xsi:type="dcterms:W3CDTF">2025-04-16T15:33:14Z</dcterms:created>
  <dcterms:modified xsi:type="dcterms:W3CDTF">2025-04-24T00:07:17Z</dcterms:modified>
</cp:coreProperties>
</file>