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9" r:id="rId1"/>
  </p:sldMasterIdLst>
  <p:notesMasterIdLst>
    <p:notesMasterId r:id="rId18"/>
  </p:notesMasterIdLst>
  <p:sldIdLst>
    <p:sldId id="256" r:id="rId2"/>
    <p:sldId id="362" r:id="rId3"/>
    <p:sldId id="361" r:id="rId4"/>
    <p:sldId id="367" r:id="rId5"/>
    <p:sldId id="295" r:id="rId6"/>
    <p:sldId id="363" r:id="rId7"/>
    <p:sldId id="364" r:id="rId8"/>
    <p:sldId id="365" r:id="rId9"/>
    <p:sldId id="368" r:id="rId10"/>
    <p:sldId id="358" r:id="rId11"/>
    <p:sldId id="360" r:id="rId12"/>
    <p:sldId id="326" r:id="rId13"/>
    <p:sldId id="357" r:id="rId14"/>
    <p:sldId id="359" r:id="rId15"/>
    <p:sldId id="356" r:id="rId16"/>
    <p:sldId id="355" r:id="rId17"/>
  </p:sldIdLst>
  <p:sldSz cx="10077450" cy="5668963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g Dieguez" initials="GD" lastIdx="1" clrIdx="0">
    <p:extLst>
      <p:ext uri="{19B8F6BF-5375-455C-9EA6-DF929625EA0E}">
        <p15:presenceInfo xmlns:p15="http://schemas.microsoft.com/office/powerpoint/2012/main" userId="85d484660c2b62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FF"/>
    <a:srgbClr val="000066"/>
    <a:srgbClr val="CC99FF"/>
    <a:srgbClr val="FF00FF"/>
    <a:srgbClr val="CC0000"/>
    <a:srgbClr val="F8F8F8"/>
    <a:srgbClr val="33CC33"/>
    <a:srgbClr val="66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 autoAdjust="0"/>
    <p:restoredTop sz="86349" autoAdjust="0"/>
  </p:normalViewPr>
  <p:slideViewPr>
    <p:cSldViewPr snapToGrid="0">
      <p:cViewPr>
        <p:scale>
          <a:sx n="118" d="100"/>
          <a:sy n="118" d="100"/>
        </p:scale>
        <p:origin x="12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9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9462" cy="3900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6885" y="0"/>
            <a:ext cx="4359462" cy="3900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31098-90CF-4E3E-B9DE-1F21E76AA900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662" y="3740223"/>
            <a:ext cx="8045076" cy="30606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382308"/>
            <a:ext cx="4359462" cy="3900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6885" y="7382308"/>
            <a:ext cx="4359462" cy="3900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70897-5C88-4009-A438-EE3A2EF92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6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9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3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11EE-0B2B-69A3-9EDE-E5ADEC78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A187F-F6D3-4B8C-71DD-446CB07C5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2A4D40-AE3F-8A66-297A-3202205DC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EBD2A-1B86-8565-DA81-F1F84B42A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9902D-F9A8-69F2-8530-4EE4E811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190E9-DDE6-DBF8-06D3-A10EEAD77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A5C33-3293-03FF-3573-9DFDF0610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0999-D6EF-802B-F353-02D522879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10DDA-F909-41AA-FA41-F9D3434F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577B7-6B11-13B4-F6B1-87275F5F5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D0CAB2-5D4A-78D6-7762-CDECB6629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98D9-DC07-DBE5-1606-EAC015B6A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77A1-4495-9F8B-445C-C86BFB19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920EE-0DFB-6E93-9AD0-2EC5A4D75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618B0-7965-2498-A596-A39EB26C6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FAA8B-621C-36EA-2125-3899345B9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91AB2-9729-8AFB-B1A5-B1A61F46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4E480-F244-74F5-9847-7E070B5A6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27E31-9AFC-1289-E596-6D4A22466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5DF56-6F73-BF32-8940-244C890EF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0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8A83C-1EEA-B4C0-6B20-C854C969F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60A46-3253-F03B-2095-49D0E79AE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BE6C6-55AC-8FBC-2865-4C149AEA4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38C03-C2C5-0301-FD9A-ADC43A93F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2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9C3C5-F0E2-3544-BAA5-8A4445B2B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BA9E2-FFF6-A99D-3767-A60C914D5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2107F-000E-49ED-665E-108658DE3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A4E4-7746-2E1A-475B-359EBA7CB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70897-5C88-4009-A438-EE3A2EF92E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4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4543-E4F4-9A29-392C-B99AA9CFC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694" y="1277400"/>
            <a:ext cx="7558088" cy="1973639"/>
          </a:xfrm>
          <a:solidFill>
            <a:srgbClr val="00008A"/>
          </a:solidFill>
        </p:spPr>
        <p:txBody>
          <a:bodyPr anchor="ctr"/>
          <a:lstStyle>
            <a:lvl1pPr algn="ctr">
              <a:defRPr sz="496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21D4C-5BE4-E461-09F7-E973DF597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694" y="3437608"/>
            <a:ext cx="7558088" cy="1368687"/>
          </a:xfrm>
        </p:spPr>
        <p:txBody>
          <a:bodyPr anchor="ctr"/>
          <a:lstStyle>
            <a:lvl1pPr marL="0" indent="0" algn="ctr">
              <a:buNone/>
              <a:defRPr sz="1984"/>
            </a:lvl1pPr>
            <a:lvl2pPr marL="377922" indent="0" algn="ctr">
              <a:buNone/>
              <a:defRPr sz="1653"/>
            </a:lvl2pPr>
            <a:lvl3pPr marL="755843" indent="0" algn="ctr">
              <a:buNone/>
              <a:defRPr sz="1488"/>
            </a:lvl3pPr>
            <a:lvl4pPr marL="1133765" indent="0" algn="ctr">
              <a:buNone/>
              <a:defRPr sz="1323"/>
            </a:lvl4pPr>
            <a:lvl5pPr marL="1511686" indent="0" algn="ctr">
              <a:buNone/>
              <a:defRPr sz="1323"/>
            </a:lvl5pPr>
            <a:lvl6pPr marL="1889608" indent="0" algn="ctr">
              <a:buNone/>
              <a:defRPr sz="1323"/>
            </a:lvl6pPr>
            <a:lvl7pPr marL="2267529" indent="0" algn="ctr">
              <a:buNone/>
              <a:defRPr sz="1323"/>
            </a:lvl7pPr>
            <a:lvl8pPr marL="2645451" indent="0" algn="ctr">
              <a:buNone/>
              <a:defRPr sz="1323"/>
            </a:lvl8pPr>
            <a:lvl9pPr marL="3023372" indent="0" algn="ctr">
              <a:buNone/>
              <a:defRPr sz="132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CAAC8-B707-B6A3-176A-B5B9D10B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3065" y="5223436"/>
            <a:ext cx="1214275" cy="301820"/>
          </a:xfrm>
        </p:spPr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26A11-5B28-818C-EEB0-31D4D031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0A62-08D9-EF99-BBBA-C7D0D6A9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45F30-DF23-1FB6-1080-0FE64958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E6AC0-B73C-458F-BC66-F13B696F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1344-208C-F0B9-13EC-ADA51B27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156" y="5254289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3DB2-D567-7823-47D7-534F0ED9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1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4A85B-3725-09D2-B986-AD74499D5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1675" y="301820"/>
            <a:ext cx="2172950" cy="480418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CA48-85FF-D02D-2F16-468F36B95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825" y="301820"/>
            <a:ext cx="6392882" cy="4804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AAA13-53C0-6F4C-CA31-9B4DA0B5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B80-C9C8-0FB8-BE7D-BAA81B39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156" y="5254289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DBFC-424B-24FF-3699-4017F15E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0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0" y="25545"/>
            <a:ext cx="9144000" cy="946080"/>
          </a:xfrm>
          <a:prstGeom prst="rect">
            <a:avLst/>
          </a:prstGeom>
          <a:noFill/>
          <a:ln w="0">
            <a:noFill/>
          </a:ln>
        </p:spPr>
        <p:txBody>
          <a:bodyPr lIns="182880" tIns="91440" rIns="0" bIns="91440" anchor="ctr">
            <a:no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>
              <a:buNone/>
            </a:pPr>
            <a:endParaRPr lang="en-US" sz="4400" b="0" strike="noStrike" spc="-1" dirty="0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32508" y="1073727"/>
            <a:ext cx="9497292" cy="42879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11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9DBD-7F96-92D7-2C99-9C68878A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112854"/>
            <a:ext cx="9153114" cy="7032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7847-0474-9E68-2318-95CA8835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0" y="1050648"/>
            <a:ext cx="9815770" cy="4467405"/>
          </a:xfrm>
        </p:spPr>
        <p:txBody>
          <a:bodyPr/>
          <a:lstStyle>
            <a:lvl1pPr marL="282129" indent="-282129">
              <a:defRPr/>
            </a:lvl1pPr>
            <a:lvl2pPr marL="608874" indent="-230952">
              <a:buClr>
                <a:srgbClr val="9900FF"/>
              </a:buClr>
              <a:defRPr/>
            </a:lvl2pPr>
            <a:lvl5pPr>
              <a:buClr>
                <a:srgbClr val="0099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2182-2073-52D7-42A6-B563485A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AD48-741F-C033-CE2B-9D7BABF0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156" y="5254289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F30F-06CD-CDAD-7BF3-BF6E0A38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8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6356D-4728-AEC9-C4AD-8B1D5A54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76" y="1413305"/>
            <a:ext cx="8691801" cy="2358131"/>
          </a:xfrm>
        </p:spPr>
        <p:txBody>
          <a:bodyPr anchor="t"/>
          <a:lstStyle>
            <a:lvl1pPr>
              <a:defRPr sz="4960">
                <a:solidFill>
                  <a:srgbClr val="0000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6B087-627E-BB43-76FA-E3C993A3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576" y="3793744"/>
            <a:ext cx="8691801" cy="1240085"/>
          </a:xfrm>
        </p:spPr>
        <p:txBody>
          <a:bodyPr>
            <a:normAutofit/>
          </a:bodyPr>
          <a:lstStyle>
            <a:lvl1pPr marL="0" indent="0">
              <a:buNone/>
              <a:defRPr sz="2314">
                <a:solidFill>
                  <a:schemeClr val="tx1"/>
                </a:solidFill>
              </a:defRPr>
            </a:lvl1pPr>
            <a:lvl2pPr marL="377922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84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7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68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60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5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4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3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0AD91-C9DB-220C-A19D-4C6FF797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9CEE3-E090-3BF1-B642-9F0821EE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156" y="5254289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7FB1C-9787-2327-C1AD-E5D352F6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0044-6803-6116-2FDC-D5C51ADA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0" y="22771"/>
            <a:ext cx="9071435" cy="967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3FB0-3014-E7D2-6E49-1908C6F47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19" y="1036028"/>
            <a:ext cx="4686472" cy="4069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7FCAD-E0B6-AC4F-2E19-40608F436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7582" y="1036029"/>
            <a:ext cx="5093447" cy="4069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CB20F-C66E-9768-B18D-6B5F639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1C7D9-9651-AE8E-949F-03651B33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156" y="5254289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F90FE-651B-B3D7-D621-0DF5143C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1CA7-2FD0-A786-5FD9-537612D3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8" y="4592"/>
            <a:ext cx="9052536" cy="1095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4051-C614-6E38-A407-591CB4E2D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138" y="1389683"/>
            <a:ext cx="4263233" cy="68106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22" indent="0">
              <a:buNone/>
              <a:defRPr sz="1653" b="1"/>
            </a:lvl2pPr>
            <a:lvl3pPr marL="755843" indent="0">
              <a:buNone/>
              <a:defRPr sz="1488" b="1"/>
            </a:lvl3pPr>
            <a:lvl4pPr marL="1133765" indent="0">
              <a:buNone/>
              <a:defRPr sz="1323" b="1"/>
            </a:lvl4pPr>
            <a:lvl5pPr marL="1511686" indent="0">
              <a:buNone/>
              <a:defRPr sz="1323" b="1"/>
            </a:lvl5pPr>
            <a:lvl6pPr marL="1889608" indent="0">
              <a:buNone/>
              <a:defRPr sz="1323" b="1"/>
            </a:lvl6pPr>
            <a:lvl7pPr marL="2267529" indent="0">
              <a:buNone/>
              <a:defRPr sz="1323" b="1"/>
            </a:lvl7pPr>
            <a:lvl8pPr marL="2645451" indent="0">
              <a:buNone/>
              <a:defRPr sz="1323" b="1"/>
            </a:lvl8pPr>
            <a:lvl9pPr marL="3023372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515A4-D6AE-BE83-74F8-7FE7EE1EA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138" y="2070746"/>
            <a:ext cx="4263233" cy="3045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DD51A-A666-0AF3-8B1C-BABE3ED59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1709" y="1389683"/>
            <a:ext cx="4284229" cy="68106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22" indent="0">
              <a:buNone/>
              <a:defRPr sz="1653" b="1"/>
            </a:lvl2pPr>
            <a:lvl3pPr marL="755843" indent="0">
              <a:buNone/>
              <a:defRPr sz="1488" b="1"/>
            </a:lvl3pPr>
            <a:lvl4pPr marL="1133765" indent="0">
              <a:buNone/>
              <a:defRPr sz="1323" b="1"/>
            </a:lvl4pPr>
            <a:lvl5pPr marL="1511686" indent="0">
              <a:buNone/>
              <a:defRPr sz="1323" b="1"/>
            </a:lvl5pPr>
            <a:lvl6pPr marL="1889608" indent="0">
              <a:buNone/>
              <a:defRPr sz="1323" b="1"/>
            </a:lvl6pPr>
            <a:lvl7pPr marL="2267529" indent="0">
              <a:buNone/>
              <a:defRPr sz="1323" b="1"/>
            </a:lvl7pPr>
            <a:lvl8pPr marL="2645451" indent="0">
              <a:buNone/>
              <a:defRPr sz="1323" b="1"/>
            </a:lvl8pPr>
            <a:lvl9pPr marL="3023372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EFF3D-6F45-0FB7-0EC3-FED6A7F19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1709" y="2070746"/>
            <a:ext cx="4284229" cy="3045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D0A77-351C-54BB-5ACF-DFC0F895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D027E-717C-04DA-1578-331CC909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156" y="5254289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C5CC4-A35C-2033-AB1F-8530DF33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EB9E-9DC1-F088-BEFE-AD2A66CE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5A65F-9145-28DB-9B7B-45AC4803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65F8A-D578-7898-35C5-163A1EF9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156" y="5254289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CB062-D8EF-0D51-7EFB-F1A27C33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9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B127-7E60-6110-8E13-E7F5635A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/>
              <a:pPr defTabSz="755843"/>
              <a:t>11/13/25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E8F63-4338-8C68-C56E-0373C1BB0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A68C-574F-6168-4789-265425AD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5" y="13124"/>
            <a:ext cx="7425178" cy="955064"/>
          </a:xfr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C3C49-3A1C-4AFD-C055-4373E1A3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722" y="980252"/>
            <a:ext cx="5326727" cy="4243184"/>
          </a:xfrm>
        </p:spPr>
        <p:txBody>
          <a:bodyPr/>
          <a:lstStyle>
            <a:lvl1pPr>
              <a:defRPr sz="2645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7BB48-BBC1-AD66-9D12-181E34D89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915" y="1018309"/>
            <a:ext cx="4662808" cy="45378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 marL="549372" indent="-171450">
              <a:buClrTx/>
              <a:buFont typeface="Wingdings" panose="05000000000000000000" pitchFamily="2" charset="2"/>
              <a:buChar char="§"/>
              <a:defRPr sz="2000"/>
            </a:lvl2pPr>
            <a:lvl3pPr marL="927293" indent="-171450">
              <a:buFont typeface="Wingdings" panose="05000000000000000000" pitchFamily="2" charset="2"/>
              <a:buChar char="ü"/>
              <a:defRPr sz="1600"/>
            </a:lvl3pPr>
            <a:lvl4pPr marL="1133765" indent="0">
              <a:buNone/>
              <a:defRPr sz="827"/>
            </a:lvl4pPr>
            <a:lvl5pPr marL="1511686" indent="0">
              <a:buNone/>
              <a:defRPr sz="827"/>
            </a:lvl5pPr>
            <a:lvl6pPr marL="1889608" indent="0">
              <a:buNone/>
              <a:defRPr sz="827"/>
            </a:lvl6pPr>
            <a:lvl7pPr marL="2267529" indent="0">
              <a:buNone/>
              <a:defRPr sz="827"/>
            </a:lvl7pPr>
            <a:lvl8pPr marL="2645451" indent="0">
              <a:buNone/>
              <a:defRPr sz="827"/>
            </a:lvl8pPr>
            <a:lvl9pPr marL="3023372" indent="0">
              <a:buNone/>
              <a:defRPr sz="82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60DDA-C05A-A623-16F7-F2DA5E00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CBE7-8018-3883-9DE3-E66200B3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8091" y="5204169"/>
            <a:ext cx="361341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D6607-34F4-5B37-581D-7616F5B7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2333" y="5306560"/>
            <a:ext cx="606405" cy="301820"/>
          </a:xfrm>
        </p:spPr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C866-2941-14AB-9C20-F9186A5B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01" y="112855"/>
            <a:ext cx="4974609" cy="794722"/>
          </a:xfrm>
        </p:spPr>
        <p:txBody>
          <a:bodyPr anchor="ctr"/>
          <a:lstStyle>
            <a:lvl1pPr>
              <a:defRPr sz="264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B9565-468E-D417-C069-780136948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55995" y="1066614"/>
            <a:ext cx="5535036" cy="4099064"/>
          </a:xfrm>
        </p:spPr>
        <p:txBody>
          <a:bodyPr/>
          <a:lstStyle>
            <a:lvl1pPr marL="0" indent="0">
              <a:buNone/>
              <a:defRPr sz="2645"/>
            </a:lvl1pPr>
            <a:lvl2pPr marL="377922" indent="0">
              <a:buNone/>
              <a:defRPr sz="2314"/>
            </a:lvl2pPr>
            <a:lvl3pPr marL="755843" indent="0">
              <a:buNone/>
              <a:defRPr sz="1984"/>
            </a:lvl3pPr>
            <a:lvl4pPr marL="1133765" indent="0">
              <a:buNone/>
              <a:defRPr sz="1653"/>
            </a:lvl4pPr>
            <a:lvl5pPr marL="1511686" indent="0">
              <a:buNone/>
              <a:defRPr sz="1653"/>
            </a:lvl5pPr>
            <a:lvl6pPr marL="1889608" indent="0">
              <a:buNone/>
              <a:defRPr sz="1653"/>
            </a:lvl6pPr>
            <a:lvl7pPr marL="2267529" indent="0">
              <a:buNone/>
              <a:defRPr sz="1653"/>
            </a:lvl7pPr>
            <a:lvl8pPr marL="2645451" indent="0">
              <a:buNone/>
              <a:defRPr sz="1653"/>
            </a:lvl8pPr>
            <a:lvl9pPr marL="3023372" indent="0">
              <a:buNone/>
              <a:defRPr sz="165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29726-B671-FC5D-052F-FAC828824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01" y="1071349"/>
            <a:ext cx="4312694" cy="4484759"/>
          </a:xfrm>
        </p:spPr>
        <p:txBody>
          <a:bodyPr/>
          <a:lstStyle>
            <a:lvl1pPr marL="0" indent="0">
              <a:buNone/>
              <a:defRPr sz="1323"/>
            </a:lvl1pPr>
            <a:lvl2pPr marL="377922" indent="0">
              <a:buNone/>
              <a:defRPr sz="1157"/>
            </a:lvl2pPr>
            <a:lvl3pPr marL="755843" indent="0">
              <a:buNone/>
              <a:defRPr sz="992"/>
            </a:lvl3pPr>
            <a:lvl4pPr marL="1133765" indent="0">
              <a:buNone/>
              <a:defRPr sz="827"/>
            </a:lvl4pPr>
            <a:lvl5pPr marL="1511686" indent="0">
              <a:buNone/>
              <a:defRPr sz="827"/>
            </a:lvl5pPr>
            <a:lvl6pPr marL="1889608" indent="0">
              <a:buNone/>
              <a:defRPr sz="827"/>
            </a:lvl6pPr>
            <a:lvl7pPr marL="2267529" indent="0">
              <a:buNone/>
              <a:defRPr sz="827"/>
            </a:lvl7pPr>
            <a:lvl8pPr marL="2645451" indent="0">
              <a:buNone/>
              <a:defRPr sz="827"/>
            </a:lvl8pPr>
            <a:lvl9pPr marL="3023372" indent="0">
              <a:buNone/>
              <a:defRPr sz="82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24F4F-8FC8-D813-C112-3049291C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55843"/>
            <a:fld id="{E1F2DADC-5CAF-4BC7-876C-6479E98501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55843"/>
              <a:t>11/13/25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D84BB-7D92-83B5-F57F-9CF4CB7F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4835" y="5230161"/>
            <a:ext cx="3401139" cy="301820"/>
          </a:xfrm>
          <a:prstGeom prst="rect">
            <a:avLst/>
          </a:prstGeom>
        </p:spPr>
        <p:txBody>
          <a:bodyPr/>
          <a:lstStyle/>
          <a:p>
            <a:pPr defTabSz="755843"/>
            <a:endParaRPr lang="en-US" sz="1488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3081A-399F-A3ED-98B8-039C7D23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2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FD0C5F-6FA5-C70F-56C0-966B02C2A542}"/>
              </a:ext>
            </a:extLst>
          </p:cNvPr>
          <p:cNvSpPr/>
          <p:nvPr userDrawn="1"/>
        </p:nvSpPr>
        <p:spPr>
          <a:xfrm>
            <a:off x="1" y="1"/>
            <a:ext cx="10077449" cy="990178"/>
          </a:xfrm>
          <a:prstGeom prst="rect">
            <a:avLst/>
          </a:prstGeom>
          <a:solidFill>
            <a:srgbClr val="00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5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610E5-BD0A-B5C5-FEE5-26185A4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771"/>
            <a:ext cx="8913987" cy="967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2CD8-9DBE-8D8C-DE9F-F995E474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20" y="1156854"/>
            <a:ext cx="9815770" cy="436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B0E9A-C157-F6FF-B171-C1023573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85909" y="5358226"/>
            <a:ext cx="967354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755843"/>
            <a:fld id="{E1F2DADC-5CAF-4BC7-876C-6479E98501D8}" type="datetimeFigureOut">
              <a:rPr lang="en-US" smtClean="0"/>
              <a:pPr defTabSz="755843"/>
              <a:t>11/13/25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CB94-DD2E-B50B-7BD7-4B74970E1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1045" y="5360487"/>
            <a:ext cx="606405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755843"/>
            <a:fld id="{17473A0D-9339-4E16-AC59-8F76CFD60BFE}" type="slidenum">
              <a:rPr lang="en-US" smtClean="0">
                <a:solidFill>
                  <a:prstClr val="black"/>
                </a:solidFill>
              </a:rPr>
              <a:pPr defTabSz="75584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5" descr="A colorful diamond with icons&#10;&#10;AI-generated content may be incorrect.">
            <a:extLst>
              <a:ext uri="{FF2B5EF4-FFF2-40B4-BE49-F238E27FC236}">
                <a16:creationId xmlns:a16="http://schemas.microsoft.com/office/drawing/2014/main" id="{969C3F0A-F997-36F0-1910-2292DCB6D1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03" y="43346"/>
            <a:ext cx="708378" cy="711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495A47-96A9-1ED9-07FF-0F539F91A395}"/>
              </a:ext>
            </a:extLst>
          </p:cNvPr>
          <p:cNvSpPr txBox="1"/>
          <p:nvPr userDrawn="1"/>
        </p:nvSpPr>
        <p:spPr>
          <a:xfrm>
            <a:off x="8846126" y="713180"/>
            <a:ext cx="1286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SHIFT: Bay Area</a:t>
            </a:r>
          </a:p>
        </p:txBody>
      </p:sp>
    </p:spTree>
    <p:extLst>
      <p:ext uri="{BB962C8B-B14F-4D97-AF65-F5344CB8AC3E}">
        <p14:creationId xmlns:p14="http://schemas.microsoft.com/office/powerpoint/2010/main" val="151561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755843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61" indent="-188961" algn="l" defTabSz="755843" rtl="0" eaLnBrk="1" latinLnBrk="0" hangingPunct="1">
        <a:lnSpc>
          <a:spcPct val="80000"/>
        </a:lnSpc>
        <a:spcBef>
          <a:spcPts val="827"/>
        </a:spcBef>
        <a:buClr>
          <a:srgbClr val="000099"/>
        </a:buClr>
        <a:buSzPct val="80000"/>
        <a:buFont typeface="Wingdings" panose="05000000000000000000" pitchFamily="2" charset="2"/>
        <a:buChar char="Ø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882" indent="-188961" algn="l" defTabSz="755843" rtl="0" eaLnBrk="1" latinLnBrk="0" hangingPunct="1">
        <a:lnSpc>
          <a:spcPct val="80000"/>
        </a:lnSpc>
        <a:spcBef>
          <a:spcPts val="413"/>
        </a:spcBef>
        <a:buClr>
          <a:srgbClr val="002060"/>
        </a:buClr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9284" indent="-283441" algn="l" defTabSz="755843" rtl="0" eaLnBrk="1" latinLnBrk="0" hangingPunct="1">
        <a:lnSpc>
          <a:spcPct val="80000"/>
        </a:lnSpc>
        <a:spcBef>
          <a:spcPts val="413"/>
        </a:spcBef>
        <a:buClr>
          <a:srgbClr val="C00000"/>
        </a:buClr>
        <a:buFont typeface="Wingdings" panose="05000000000000000000" pitchFamily="2" charset="2"/>
        <a:buChar char="ü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725" indent="-188961" algn="l" defTabSz="755843" rtl="0" eaLnBrk="1" latinLnBrk="0" hangingPunct="1">
        <a:lnSpc>
          <a:spcPct val="80000"/>
        </a:lnSpc>
        <a:spcBef>
          <a:spcPts val="413"/>
        </a:spcBef>
        <a:buClr>
          <a:srgbClr val="002060"/>
        </a:buClr>
        <a:buSzPct val="60000"/>
        <a:buFont typeface="Wingdings" panose="05000000000000000000" pitchFamily="2" charset="2"/>
        <a:buChar char="u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647" indent="-188961" algn="l" defTabSz="755843" rtl="0" eaLnBrk="1" latinLnBrk="0" hangingPunct="1">
        <a:lnSpc>
          <a:spcPct val="80000"/>
        </a:lnSpc>
        <a:spcBef>
          <a:spcPts val="413"/>
        </a:spcBef>
        <a:buClr>
          <a:srgbClr val="9900FF"/>
        </a:buClr>
        <a:buSzPct val="85000"/>
        <a:buFont typeface="Arial" panose="020B0604020202020204" pitchFamily="34" charset="0"/>
        <a:buChar char="♦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568" indent="-188961" algn="l" defTabSz="75584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490" indent="-188961" algn="l" defTabSz="75584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411" indent="-188961" algn="l" defTabSz="75584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333" indent="-188961" algn="l" defTabSz="75584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22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843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765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686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608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529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451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372" algn="l" defTabSz="75584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inij.com/tag/marin-voice/" TargetMode="External"/><Relationship Id="rId3" Type="http://schemas.openxmlformats.org/officeDocument/2006/relationships/hyperlink" Target="https://catalystsca.org/plan-bay-area-2050-2/" TargetMode="External"/><Relationship Id="rId7" Type="http://schemas.openxmlformats.org/officeDocument/2006/relationships/hyperlink" Target="https://catalystsca.org/wp-content/uploads/2025/10/Presentation_Transit50P_us_Network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talystsca.org/wp-content/uploads/2025/10/Plan_Bay_Area_2050_Plus_Draft_Environmental_Impact_Report_Full_Document.pdf" TargetMode="External"/><Relationship Id="rId5" Type="http://schemas.openxmlformats.org/officeDocument/2006/relationships/hyperlink" Target="https://catalystsca.org/wp-content/uploads/2025/10/Draft_Plan_Bay_Area_2050_Plus_Executive_Summary_0.pdf" TargetMode="External"/><Relationship Id="rId4" Type="http://schemas.openxmlformats.org/officeDocument/2006/relationships/hyperlink" Target="https://catalystsca.org/wp-content/uploads/2025/10/Draft_Plan_Bay_Area_2050_Plus_Full_Document_0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ircomments@bayareametro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lanbayarea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ystsca.org/plan-bay-area-2050-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talystsca.org/wp-content/uploads/2025/10/Draft_Plan_Bay_Area_2050_Plus_Executive_Summary_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ystsca.org/plan-bay-area-2050-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talystsca.org/wp-content/uploads/2025/10/Plan_Bay_Area_2050_Plus_Draft_Environmental_Impact_Report_Full_Docume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ctrTitle"/>
          </p:nvPr>
        </p:nvSpPr>
        <p:spPr>
          <a:xfrm>
            <a:off x="145570" y="50801"/>
            <a:ext cx="9475694" cy="86266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de-AT" sz="4000" b="1" strike="noStrike" spc="-1" dirty="0">
                <a:solidFill>
                  <a:srgbClr val="FFC000"/>
                </a:solidFill>
                <a:latin typeface="Arial"/>
              </a:rPr>
              <a:t>Plan Bay Area 2050+ &amp; </a:t>
            </a:r>
            <a:r>
              <a:rPr lang="de-AT" sz="4000" b="1" strike="noStrike" spc="-1" dirty="0" err="1">
                <a:solidFill>
                  <a:srgbClr val="FFC000"/>
                </a:solidFill>
                <a:latin typeface="Arial"/>
              </a:rPr>
              <a:t>the</a:t>
            </a:r>
            <a:r>
              <a:rPr lang="de-AT" sz="4000" b="1" strike="noStrike" spc="-1" dirty="0">
                <a:solidFill>
                  <a:srgbClr val="FFC000"/>
                </a:solidFill>
                <a:latin typeface="Arial"/>
              </a:rPr>
              <a:t> DEIR</a:t>
            </a:r>
            <a:endParaRPr lang="en-US" sz="4000" b="0" strike="noStrike" spc="-1" dirty="0">
              <a:solidFill>
                <a:srgbClr val="FFC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 idx="1"/>
          </p:nvPr>
        </p:nvSpPr>
        <p:spPr>
          <a:xfrm>
            <a:off x="794452" y="1349417"/>
            <a:ext cx="8447519" cy="27287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de-AT" sz="2800" b="1" strike="noStrike" spc="-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A </a:t>
            </a:r>
            <a:r>
              <a:rPr lang="de-AT" sz="2800" b="1" strike="noStrike" spc="-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Misguided</a:t>
            </a:r>
            <a:r>
              <a:rPr lang="de-AT" sz="2800" b="1" spc="-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r>
              <a:rPr lang="de-AT" sz="2800" b="1" strike="noStrike" spc="-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Plan...</a:t>
            </a:r>
          </a:p>
          <a:p>
            <a:pPr>
              <a:lnSpc>
                <a:spcPct val="100000"/>
              </a:lnSpc>
              <a:spcBef>
                <a:spcPts val="227"/>
              </a:spcBef>
              <a:buNone/>
            </a:pPr>
            <a:r>
              <a:rPr lang="de-AT" sz="2800" b="1" spc="-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With </a:t>
            </a:r>
            <a:r>
              <a:rPr lang="de-AT" sz="2800" b="1" spc="-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Significant</a:t>
            </a:r>
            <a:r>
              <a:rPr lang="de-AT" sz="2800" b="1" spc="-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r>
              <a:rPr lang="de-AT" sz="2800" b="1" spc="-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Unavoidable</a:t>
            </a:r>
            <a:r>
              <a:rPr lang="de-AT" sz="2800" b="1" spc="-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r>
              <a:rPr lang="de-AT" sz="2800" b="1" spc="-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Consequences</a:t>
            </a:r>
            <a:endParaRPr lang="de-AT" sz="2800" b="1" spc="-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2400" b="1" spc="-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The </a:t>
            </a:r>
            <a:r>
              <a:rPr lang="de-AT" sz="2400" b="1" spc="-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Importance</a:t>
            </a:r>
            <a:r>
              <a:rPr lang="de-AT" sz="2400" b="1" spc="-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r>
              <a:rPr lang="de-AT" sz="2400" b="1" spc="-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of</a:t>
            </a:r>
            <a:r>
              <a:rPr lang="de-AT" sz="2400" b="1" spc="-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r>
              <a:rPr lang="de-AT" sz="2400" b="1" spc="-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Participation</a:t>
            </a:r>
            <a:endParaRPr lang="de-AT" sz="2400" b="1" spc="-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de-AT" sz="2000" b="1" spc="-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2400" b="1" spc="-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Prep</a:t>
            </a:r>
            <a:r>
              <a:rPr lang="de-AT" sz="2400" b="1" spc="-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</a:t>
            </a:r>
            <a:r>
              <a:rPr lang="de-AT" sz="2400" b="1" spc="-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for</a:t>
            </a:r>
            <a:r>
              <a:rPr lang="de-AT" sz="2400" b="1" spc="-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 11/14Meetings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de-AT" sz="2400" b="1" spc="-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2000" b="1" spc="-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November 13, 2025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de-AT" sz="3200" b="1" strike="noStrike" spc="-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D7816-B7D4-F6FB-DCFF-ED5C6795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6DA9503-41B1-42C9-9277-8D94E5521A8C}" type="slidenum">
              <a:rPr lang="en-US" smtClean="0"/>
              <a:t>1</a:t>
            </a:fld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505254" y="4646100"/>
            <a:ext cx="4334731" cy="972061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endParaRPr lang="en-US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logo with green text&#10;&#10;AI-generated content may be incorrect.">
            <a:extLst>
              <a:ext uri="{FF2B5EF4-FFF2-40B4-BE49-F238E27FC236}">
                <a16:creationId xmlns:a16="http://schemas.microsoft.com/office/drawing/2014/main" id="{1AC80A51-5138-9C55-9952-8D3B1C01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5" y="4217243"/>
            <a:ext cx="3943387" cy="1261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9B9CF-AD5D-8C24-5CF7-B61007DF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846F-CF7B-8AE7-A048-C6943902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B63335-F6B3-CC13-E62F-559AD5D2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https://catalystsca.org/plan-bay-area-2050-2/</a:t>
            </a:r>
            <a:endParaRPr lang="en-US" dirty="0"/>
          </a:p>
          <a:p>
            <a:pPr lvl="1"/>
            <a:r>
              <a:rPr lang="en-US" dirty="0"/>
              <a:t>Plan Bay Area 2050+ October 2025 Full Document (</a:t>
            </a:r>
            <a:r>
              <a:rPr lang="en-US" dirty="0">
                <a:hlinkClick r:id="rId4"/>
              </a:rPr>
              <a:t>.PDF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Plan Bay Area 2050+ October 2025 Executive Summary (</a:t>
            </a:r>
            <a:r>
              <a:rPr lang="en-US" dirty="0">
                <a:hlinkClick r:id="rId5"/>
              </a:rPr>
              <a:t>.PDF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Plan Bay Area 2050+ Draft Environmental Impact Report (</a:t>
            </a:r>
            <a:r>
              <a:rPr lang="en-US" dirty="0">
                <a:hlinkClick r:id="rId6"/>
              </a:rPr>
              <a:t>.PDF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Plan Bay Area 2050+ Draft Project Performance and Draft Transit Network July 2024 (</a:t>
            </a:r>
            <a:r>
              <a:rPr lang="en-US" dirty="0">
                <a:hlinkClick r:id="rId7"/>
              </a:rPr>
              <a:t>.PDF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Catalysts Call recording – November 3, 2025</a:t>
            </a:r>
          </a:p>
          <a:p>
            <a:pPr lvl="1"/>
            <a:r>
              <a:rPr lang="en-US" dirty="0"/>
              <a:t>Presenter Slides (pdf and PPTX)</a:t>
            </a:r>
          </a:p>
          <a:p>
            <a:pPr lvl="1"/>
            <a:r>
              <a:rPr lang="en-US" dirty="0"/>
              <a:t>“Plan Bay Area’s draft report appears built on false narrative,” Susan Kirsch, </a:t>
            </a:r>
            <a:r>
              <a:rPr lang="en-US" dirty="0">
                <a:hlinkClick r:id="rId8"/>
              </a:rPr>
              <a:t>Marin Voice</a:t>
            </a:r>
            <a:r>
              <a:rPr lang="en-US" dirty="0"/>
              <a:t>, Marin Independent Journal, Nov. 10. </a:t>
            </a:r>
          </a:p>
          <a:p>
            <a:pPr lvl="1"/>
            <a:r>
              <a:rPr lang="en-US" dirty="0"/>
              <a:t>Marin Voice sent to City Council clerks in 101 cities and 9 counties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0B436-A202-6C8D-93D2-6B7BA2D4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01F9-8174-D875-FC72-5719F3CB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112854"/>
            <a:ext cx="9153114" cy="843879"/>
          </a:xfrm>
        </p:spPr>
        <p:txBody>
          <a:bodyPr>
            <a:noAutofit/>
          </a:bodyPr>
          <a:lstStyle/>
          <a:p>
            <a:r>
              <a:rPr lang="en-US" sz="3200" dirty="0"/>
              <a:t>The Challenge.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12735-CB25-AB2C-5E9B-64528D1C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80" y="1245898"/>
            <a:ext cx="9815770" cy="44674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5000" dirty="0"/>
              <a:t>Ambitious planning for economic growth  = significant risks for quality of life and safety. 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endParaRPr lang="en-US" sz="5000" dirty="0"/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5000" dirty="0"/>
              <a:t> </a:t>
            </a:r>
            <a:endParaRPr lang="en-US" dirty="0"/>
          </a:p>
          <a:p>
            <a:pPr>
              <a:spcAft>
                <a:spcPts val="200"/>
              </a:spcAft>
            </a:pPr>
            <a:endParaRPr lang="en-US" dirty="0"/>
          </a:p>
          <a:p>
            <a:pPr marL="377922" lvl="1" indent="0">
              <a:spcAft>
                <a:spcPts val="200"/>
              </a:spcAft>
              <a:buNone/>
            </a:pPr>
            <a:r>
              <a:rPr lang="en-US" dirty="0"/>
              <a:t> </a:t>
            </a:r>
          </a:p>
          <a:p>
            <a:pPr>
              <a:spcAft>
                <a:spcPts val="200"/>
              </a:spcAft>
            </a:pPr>
            <a:endParaRPr lang="en-US" dirty="0"/>
          </a:p>
          <a:p>
            <a:pPr marL="0" indent="0"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9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6FE-AB91-6A54-42CB-E875CDE3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112854"/>
            <a:ext cx="9153114" cy="843879"/>
          </a:xfrm>
        </p:spPr>
        <p:txBody>
          <a:bodyPr>
            <a:noAutofit/>
          </a:bodyPr>
          <a:lstStyle/>
          <a:p>
            <a:r>
              <a:rPr lang="en-US" sz="3200" dirty="0"/>
              <a:t>The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6EFB1-EC4C-A1E3-7D61-55945177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80" y="1245898"/>
            <a:ext cx="9815770" cy="446740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5600" dirty="0"/>
              <a:t>Opportunity to identify the weakness of PBA/DEIR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None/>
            </a:pPr>
            <a:endParaRPr lang="en-US" sz="5600" dirty="0"/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5500" dirty="0"/>
              <a:t>Use the language of ‘inadequate, unreliable, </a:t>
            </a:r>
            <a:r>
              <a:rPr lang="en-US" sz="5500" dirty="0" err="1"/>
              <a:t>unreplicable</a:t>
            </a:r>
            <a:r>
              <a:rPr lang="en-US" sz="5500" dirty="0"/>
              <a:t>” when the plan refers to forecasts, models, assumptions, projections that present unrealistic numbers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5500" dirty="0"/>
              <a:t>Significant hazardous impacts without mitigation to remedy them  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5500" dirty="0"/>
              <a:t>Identify ignored cumulative impacts (air quality, climate change and GHG emissions, cultural resources, hazards and wildfire, transportation 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5500" dirty="0"/>
              <a:t>Failure to identify reasonable range of Alternative Plans by presenting the “No Project” and “Preferred Plan” as functionally the same, preventing meaningful analysis.</a:t>
            </a:r>
          </a:p>
          <a:p>
            <a:pPr marL="377922" lvl="1" indent="0">
              <a:lnSpc>
                <a:spcPct val="120000"/>
              </a:lnSpc>
              <a:spcAft>
                <a:spcPts val="200"/>
              </a:spcAft>
              <a:buNone/>
            </a:pPr>
            <a:endParaRPr lang="en-US" dirty="0"/>
          </a:p>
          <a:p>
            <a:pPr>
              <a:spcAft>
                <a:spcPts val="200"/>
              </a:spcAft>
            </a:pPr>
            <a:endParaRPr lang="en-US" dirty="0"/>
          </a:p>
          <a:p>
            <a:pPr marL="377922" lvl="1" indent="0">
              <a:spcAft>
                <a:spcPts val="200"/>
              </a:spcAft>
              <a:buNone/>
            </a:pPr>
            <a:r>
              <a:rPr lang="en-US" dirty="0"/>
              <a:t> </a:t>
            </a:r>
          </a:p>
          <a:p>
            <a:pPr>
              <a:spcAft>
                <a:spcPts val="200"/>
              </a:spcAft>
            </a:pPr>
            <a:endParaRPr lang="en-US" dirty="0"/>
          </a:p>
          <a:p>
            <a:pPr marL="0" indent="0"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2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51F80-299D-849C-4DB3-FF08DC28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EAC8-94AE-D778-01E4-690D87FD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FB15-C340-EF0F-1136-D01D3BFF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98" y="1650568"/>
            <a:ext cx="8246653" cy="37316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Fri, 11/14, 9:40 am, Metro Center, 375 Beale St, SF – MTC Planning/ABAG Administrative Committee.  </a:t>
            </a:r>
            <a:r>
              <a:rPr lang="en-US" u="sng" dirty="0">
                <a:solidFill>
                  <a:srgbClr val="FF0000"/>
                </a:solidFill>
              </a:rPr>
              <a:t>Action:</a:t>
            </a:r>
            <a:r>
              <a:rPr lang="en-US" dirty="0">
                <a:solidFill>
                  <a:srgbClr val="FF0000"/>
                </a:solidFill>
              </a:rPr>
              <a:t> Show up. Bring a friend. Speak for 2-3 minutes on PBA and the DEIR. Meet like-minded colleagues. </a:t>
            </a:r>
          </a:p>
          <a:p>
            <a:pPr>
              <a:lnSpc>
                <a:spcPct val="120000"/>
              </a:lnSpc>
            </a:pPr>
            <a:r>
              <a:rPr lang="en-US" dirty="0"/>
              <a:t>Th, 11/20, 5 pm, Metro Center, MTC/ABAG ExCom.  </a:t>
            </a:r>
            <a:r>
              <a:rPr lang="en-US" u="sng" dirty="0"/>
              <a:t>Action: </a:t>
            </a:r>
            <a:r>
              <a:rPr lang="en-US" dirty="0"/>
              <a:t>Show up. Hear the report from the 11/14 meeting. Speak during public open time. </a:t>
            </a:r>
            <a:endParaRPr lang="en-US" u="sng" dirty="0"/>
          </a:p>
          <a:p>
            <a:pPr>
              <a:lnSpc>
                <a:spcPct val="120000"/>
              </a:lnSpc>
            </a:pPr>
            <a:r>
              <a:rPr lang="en-US" dirty="0"/>
              <a:t>Wed, 12/3, 6 pm, Olive Hyde Art Center, 123 Washington Blvd, </a:t>
            </a:r>
            <a:r>
              <a:rPr lang="en-US" dirty="0">
                <a:solidFill>
                  <a:srgbClr val="FF0000"/>
                </a:solidFill>
              </a:rPr>
              <a:t>Fremont</a:t>
            </a:r>
          </a:p>
          <a:p>
            <a:pPr>
              <a:lnSpc>
                <a:spcPct val="120000"/>
              </a:lnSpc>
            </a:pPr>
            <a:r>
              <a:rPr lang="en-US" dirty="0"/>
              <a:t>Th, 12/4, 6 pm, Best Western Novato Oaks, 215 Alameda del Prado, </a:t>
            </a:r>
            <a:r>
              <a:rPr lang="en-US" dirty="0">
                <a:solidFill>
                  <a:srgbClr val="FF0000"/>
                </a:solidFill>
              </a:rPr>
              <a:t>Novato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Th, 12/18, Deadline for comments </a:t>
            </a:r>
            <a:r>
              <a:rPr lang="en-US" u="sng" dirty="0">
                <a:solidFill>
                  <a:srgbClr val="FF0000"/>
                </a:solidFill>
              </a:rPr>
              <a:t> Action: Submit written comments to go int the public record that require a response. </a:t>
            </a:r>
          </a:p>
          <a:p>
            <a:pPr>
              <a:lnSpc>
                <a:spcPct val="120000"/>
              </a:lnSpc>
            </a:pPr>
            <a:r>
              <a:rPr lang="en-US" dirty="0"/>
              <a:t>Spring 2026 – MTC/ABAG Board Meeting to vote on (1) “Statement of Overriding Considerations.” SOC claims the benefits of PBA override the significant and unavoidable consequences; then approve the EIR. (2) Approve PBA2050+.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0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5496-2E15-371B-7C62-71A57161B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7C99-47CD-0FB4-08A9-ACECA700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MTC Planning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7B1B-4A87-47EC-50B3-7C29244C14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036638"/>
            <a:ext cx="4687888" cy="4068762"/>
          </a:xfrm>
        </p:spPr>
        <p:txBody>
          <a:bodyPr>
            <a:normAutofit/>
          </a:bodyPr>
          <a:lstStyle/>
          <a:p>
            <a:pPr marL="377922" lvl="1" indent="0">
              <a:spcAft>
                <a:spcPts val="200"/>
              </a:spcAft>
              <a:buNone/>
            </a:pPr>
            <a:endParaRPr lang="en-US" sz="280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8AD68-7A27-C7B9-97A9-1367B79BD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96953"/>
              </p:ext>
            </p:extLst>
          </p:nvPr>
        </p:nvGraphicFramePr>
        <p:xfrm>
          <a:off x="337456" y="1143000"/>
          <a:ext cx="9481457" cy="453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373">
                  <a:extLst>
                    <a:ext uri="{9D8B030D-6E8A-4147-A177-3AD203B41FA5}">
                      <a16:colId xmlns:a16="http://schemas.microsoft.com/office/drawing/2014/main" val="1197729549"/>
                    </a:ext>
                  </a:extLst>
                </a:gridCol>
                <a:gridCol w="1346503">
                  <a:extLst>
                    <a:ext uri="{9D8B030D-6E8A-4147-A177-3AD203B41FA5}">
                      <a16:colId xmlns:a16="http://schemas.microsoft.com/office/drawing/2014/main" val="1151991565"/>
                    </a:ext>
                  </a:extLst>
                </a:gridCol>
                <a:gridCol w="1356447">
                  <a:extLst>
                    <a:ext uri="{9D8B030D-6E8A-4147-A177-3AD203B41FA5}">
                      <a16:colId xmlns:a16="http://schemas.microsoft.com/office/drawing/2014/main" val="3105786124"/>
                    </a:ext>
                  </a:extLst>
                </a:gridCol>
                <a:gridCol w="1358870">
                  <a:extLst>
                    <a:ext uri="{9D8B030D-6E8A-4147-A177-3AD203B41FA5}">
                      <a16:colId xmlns:a16="http://schemas.microsoft.com/office/drawing/2014/main" val="61492292"/>
                    </a:ext>
                  </a:extLst>
                </a:gridCol>
                <a:gridCol w="1749018">
                  <a:extLst>
                    <a:ext uri="{9D8B030D-6E8A-4147-A177-3AD203B41FA5}">
                      <a16:colId xmlns:a16="http://schemas.microsoft.com/office/drawing/2014/main" val="1977283400"/>
                    </a:ext>
                  </a:extLst>
                </a:gridCol>
                <a:gridCol w="2363246">
                  <a:extLst>
                    <a:ext uri="{9D8B030D-6E8A-4147-A177-3AD203B41FA5}">
                      <a16:colId xmlns:a16="http://schemas.microsoft.com/office/drawing/2014/main" val="2332257532"/>
                    </a:ext>
                  </a:extLst>
                </a:gridCol>
              </a:tblGrid>
              <a:tr h="3325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Name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County/City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Representing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MTC/ABAG (County &amp; Cities rep)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Phone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Email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3163961660"/>
                  </a:ext>
                </a:extLst>
              </a:tr>
              <a:tr h="433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Eddie Ahn (Chair) -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San Franciso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Bay Conservation Development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415-778-6700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eddie.ahn.mtc@gmail.com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1084889457"/>
                  </a:ext>
                </a:extLst>
              </a:tr>
              <a:tr h="433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Candace Andersen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Contra Costa, Danville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BOS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925-655-2300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candace.andersen@bos.cccounty.us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3453868769"/>
                  </a:ext>
                </a:extLst>
              </a:tr>
              <a:tr h="433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Pat Burt (Vice Chair)]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Santa Clara, Palo Alto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MTC/ABAG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650-308-9824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pat@patburt.org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847708538"/>
                  </a:ext>
                </a:extLst>
              </a:tr>
              <a:tr h="433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David Canepa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San Mateo, Daly City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MTC/ABAG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650-363-4572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dcanepa@smcgov.org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652950540"/>
                  </a:ext>
                </a:extLst>
              </a:tr>
              <a:tr h="433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Marilyn Ezzy Ashcraft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Alameda, Alameda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MTC/ABAG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510-747-4701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mezzyashcraft@alamedaca.gov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2640825767"/>
                  </a:ext>
                </a:extLst>
              </a:tr>
              <a:tr h="433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Dorene M. Giacopini*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San Francisco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US Dept of Transportation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510-918-3538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dgiacopini@bayareametro.gov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188252505"/>
                  </a:ext>
                </a:extLst>
              </a:tr>
              <a:tr h="433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Alicia John-Baptiste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San Francisco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SF-Mayor’s Appointee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MTC-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415-603-9450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a.john-baptiste@sfgov.org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335552577"/>
                  </a:ext>
                </a:extLst>
              </a:tr>
              <a:tr h="704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Matt Mahan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Santa Clara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San Jose Mayor’s Appointee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MTC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 408-535-4900</a:t>
                      </a: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2809891729"/>
                  </a:ext>
                </a:extLst>
              </a:tr>
              <a:tr h="432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Mitch Mashburn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Solano, Vacaville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MTC/ABAG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707-784-6130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 err="1">
                          <a:effectLst/>
                        </a:rPr>
                        <a:t>MHMashburn@SolanoCounty.com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98" marR="34098" marT="0" marB="0"/>
                </a:tc>
                <a:extLst>
                  <a:ext uri="{0D108BD9-81ED-4DB2-BD59-A6C34878D82A}">
                    <a16:rowId xmlns:a16="http://schemas.microsoft.com/office/drawing/2014/main" val="38933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23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4587-5403-98A3-2A3F-9B6DBC28A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B8D8-4982-B694-2107-D5175383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" y="286735"/>
            <a:ext cx="9153114" cy="703213"/>
          </a:xfrm>
        </p:spPr>
        <p:txBody>
          <a:bodyPr>
            <a:normAutofit/>
          </a:bodyPr>
          <a:lstStyle/>
          <a:p>
            <a:r>
              <a:rPr lang="en-US" dirty="0"/>
              <a:t>December 18th: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E354D-1E07-D47D-85BC-82383B35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98" y="1650568"/>
            <a:ext cx="8246653" cy="3731660"/>
          </a:xfrm>
        </p:spPr>
        <p:txBody>
          <a:bodyPr>
            <a:normAutofit fontScale="85000" lnSpcReduction="20000"/>
          </a:bodyPr>
          <a:lstStyle/>
          <a:p>
            <a:pPr marL="377922" lvl="1"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dirty="0"/>
              <a:t>Before Dec. 18, submit comments in writing  that raise specific PBA/DEIR issues related to questionable methodology, faulty modeling, unsupported conclusions, significant hazards, cumulative impact, consideration of Alternative Plans</a:t>
            </a:r>
          </a:p>
          <a:p>
            <a:pPr marL="377922" lvl="1" indent="0" algn="ctr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dirty="0">
                <a:hlinkClick r:id="rId2"/>
              </a:rPr>
              <a:t>eircomments@bayareametro.gov</a:t>
            </a:r>
            <a:endParaRPr lang="en-US" dirty="0"/>
          </a:p>
          <a:p>
            <a:pPr marL="377922" lvl="1" indent="0" algn="ctr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dirty="0"/>
              <a:t>Subject line: Draft EIR </a:t>
            </a:r>
          </a:p>
          <a:p>
            <a:pPr marL="377922" lvl="1" indent="0">
              <a:lnSpc>
                <a:spcPct val="120000"/>
              </a:lnSpc>
              <a:spcAft>
                <a:spcPts val="200"/>
              </a:spcAft>
              <a:buNone/>
            </a:pPr>
            <a:endParaRPr lang="en-US" dirty="0"/>
          </a:p>
          <a:p>
            <a:pPr marL="377922" lvl="1"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dirty="0"/>
              <a:t>Request concrete actions such as update the data or analysis, require congruence with other studies, give renewed consideration for Alternative Plans like the “Local Control Alternative.”</a:t>
            </a:r>
          </a:p>
          <a:p>
            <a:pPr marL="377922" lvl="1" indent="0">
              <a:spcAft>
                <a:spcPts val="20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4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D06BE-35D0-070C-AEF2-2FBCC6C7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8ABC-20B9-21F5-0974-122E002C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A975-0258-B428-0922-41A21B9D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98" y="1650568"/>
            <a:ext cx="8246653" cy="37316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9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92BA2-F306-8BA2-6A35-D24C0EAE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98C-717C-F0BA-0F60-60895106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/>
          </a:bodyPr>
          <a:lstStyle/>
          <a:p>
            <a:r>
              <a:rPr lang="en-US" dirty="0"/>
              <a:t>What I’ve Learned </a:t>
            </a:r>
            <a:r>
              <a:rPr lang="en-US" sz="2700" dirty="0">
                <a:hlinkClick r:id="rId3" tooltip="mailto:info@planbayarea.org"/>
              </a:rPr>
              <a:t>info@planbayarea.org</a:t>
            </a:r>
            <a:r>
              <a:rPr lang="en-US" sz="2700" dirty="0"/>
              <a:t>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C6DA-78F6-4535-2347-BDD2733BD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r>
              <a:rPr lang="en-US" sz="2400" b="1" dirty="0"/>
              <a:t>Public Hearing Structure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back-to-back </a:t>
            </a:r>
            <a:r>
              <a:rPr lang="en-US" sz="2400" b="1" i="1" dirty="0"/>
              <a:t>hybrid </a:t>
            </a:r>
            <a:r>
              <a:rPr lang="en-US" sz="2400" dirty="0"/>
              <a:t>public hearings on the same day, each day. The first - Draft Plan Bay Area 2050The second - Draft EIR. </a:t>
            </a:r>
          </a:p>
          <a:p>
            <a:pPr marL="0" indent="0">
              <a:buNone/>
            </a:pPr>
            <a:r>
              <a:rPr lang="en-US" sz="2400" dirty="0"/>
              <a:t>The public will comment separately on the Draft PBA and the Draft EIR.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Speaker Time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11/14 - </a:t>
            </a:r>
            <a:r>
              <a:rPr lang="en-US" sz="2400" dirty="0"/>
              <a:t>at the discretion of the Committee Chair. 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Fremont and Novato hearings</a:t>
            </a:r>
            <a:r>
              <a:rPr lang="en-US" sz="2400" dirty="0"/>
              <a:t> - up to 2 minutes, but if there are a lot of participants, the time may be reduced.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/>
              <a:t>MTC-ABAG Public Info Staff at Fremont and Novato Meetings</a:t>
            </a:r>
            <a:r>
              <a:rPr lang="en-US" sz="2400" dirty="0"/>
              <a:t> 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418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6A91C-0FA2-2709-B272-AE3A51C49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290B-5D56-AF87-C348-A3829D95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/>
          </a:bodyPr>
          <a:lstStyle/>
          <a:p>
            <a:r>
              <a:rPr lang="en-US" dirty="0"/>
              <a:t>Plan Bay Area2050+&amp; the DEIR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13655-3312-5674-E537-FB5E334B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Plan Bay Area 2050+  </a:t>
            </a:r>
            <a:r>
              <a:rPr lang="en-US" sz="2200" dirty="0"/>
              <a:t>- 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Vision: Affordable, connected, diverse, healthy, vibrant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4 Focus Areas: Transportation, Housing, Economy, the Environment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35 Strategies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Review population, jobs, transportation forecasts/projections</a:t>
            </a:r>
            <a:endParaRPr lang="en-US" sz="2200" b="1" dirty="0"/>
          </a:p>
          <a:p>
            <a:pPr>
              <a:lnSpc>
                <a:spcPct val="100000"/>
              </a:lnSpc>
            </a:pPr>
            <a:r>
              <a:rPr lang="en-US" sz="2200" dirty="0"/>
              <a:t>The </a:t>
            </a:r>
            <a:r>
              <a:rPr lang="en-US" sz="2200" b="1" dirty="0"/>
              <a:t>Draft Environmental Impact Report (DEIR</a:t>
            </a:r>
            <a:r>
              <a:rPr lang="en-US" sz="2200" dirty="0"/>
              <a:t>) – in compliance with the CEQA Statues, the DEIR analyzes the potential environmental impacts of the 35 strategies and ranks them as insignificant to significant and unavoidable.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65 Environmental Impacts; 52% “Significant and Unavoidable” 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32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BE97-2BB9-9C67-6E2F-8CDA9D32E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1493-324B-5A08-1E34-2E4B307B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 fontScale="90000"/>
          </a:bodyPr>
          <a:lstStyle/>
          <a:p>
            <a:r>
              <a:rPr lang="en-US" dirty="0"/>
              <a:t>Plan Bay Area2050: How to Prepare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8DB20-BDEB-A762-D031-50AB65010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Plan Bay Area 2050+  </a:t>
            </a:r>
            <a:r>
              <a:rPr lang="en-US" sz="2200" dirty="0"/>
              <a:t>- 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Review the goals of the four focus areas: Transportation, Housing, Economy, the Environment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Review the strategies (listed below)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Select 1-2 strategies to talk about in two minutes. Prepare and time your script.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Begin with your name, city, group; why you care about PBA/DEIR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End with a request for the MTC Commissioners to direct staff to take action (revisit forecast assumptions, methodology, common sense; and “thank you.”</a:t>
            </a:r>
          </a:p>
          <a:p>
            <a:pPr marL="377922" lvl="1" indent="0">
              <a:lnSpc>
                <a:spcPct val="100000"/>
              </a:lnSpc>
              <a:buNone/>
            </a:pPr>
            <a:endParaRPr lang="en-US" sz="1800" dirty="0"/>
          </a:p>
          <a:p>
            <a:pPr marL="377922" lvl="1" indent="0">
              <a:lnSpc>
                <a:spcPct val="100000"/>
              </a:lnSpc>
              <a:buNone/>
            </a:pPr>
            <a:r>
              <a:rPr lang="en-US" sz="1800" dirty="0"/>
              <a:t>RESOURCES: </a:t>
            </a:r>
          </a:p>
          <a:p>
            <a:pPr marL="377922" lvl="1" indent="0">
              <a:lnSpc>
                <a:spcPct val="100000"/>
              </a:lnSpc>
              <a:buNone/>
            </a:pPr>
            <a:r>
              <a:rPr lang="en-US" sz="1800" dirty="0">
                <a:hlinkClick r:id="rId3"/>
              </a:rPr>
              <a:t>Catalysts Resource Page </a:t>
            </a:r>
            <a:r>
              <a:rPr lang="en-US" sz="1800" dirty="0"/>
              <a:t>(recording of 11/3 meeting with Guy Lion, Tom Rubin, Gregg Dieguez and their slides</a:t>
            </a:r>
          </a:p>
          <a:p>
            <a:pPr marL="377922" lvl="1" indent="0">
              <a:lnSpc>
                <a:spcPct val="100000"/>
              </a:lnSpc>
              <a:buNone/>
            </a:pPr>
            <a:r>
              <a:rPr lang="en-US" sz="1800" dirty="0"/>
              <a:t>Plan Bay Area 2050+ October 2025 Executive Summary (</a:t>
            </a:r>
            <a:r>
              <a:rPr lang="en-US" sz="1800" dirty="0">
                <a:hlinkClick r:id="rId4"/>
              </a:rPr>
              <a:t>.PDF</a:t>
            </a:r>
            <a:r>
              <a:rPr lang="en-US" sz="1800" dirty="0"/>
              <a:t>)</a:t>
            </a:r>
          </a:p>
          <a:p>
            <a:pPr>
              <a:lnSpc>
                <a:spcPct val="100000"/>
              </a:lnSpc>
            </a:pPr>
            <a:endParaRPr lang="en-US" sz="2200" b="1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94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7E1F-0292-8FC8-2F8C-6E206168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 fontScale="90000"/>
          </a:bodyPr>
          <a:lstStyle/>
          <a:p>
            <a:r>
              <a:rPr lang="en-US" dirty="0"/>
              <a:t>Plan Bay Area: Transportation Strategies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A33FD-5BFA-43E6-060B-63A805F0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A list of information on a computer&#10;&#10;AI-generated content may be incorrect.">
            <a:extLst>
              <a:ext uri="{FF2B5EF4-FFF2-40B4-BE49-F238E27FC236}">
                <a16:creationId xmlns:a16="http://schemas.microsoft.com/office/drawing/2014/main" id="{F9F48792-75B5-B29A-D3D5-EC94A9D8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4" y="1055914"/>
            <a:ext cx="7624403" cy="40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081A7-2E4A-8A0A-BFD1-9EF4EBED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969C-086C-1AD5-3050-261F77C7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 fontScale="90000"/>
          </a:bodyPr>
          <a:lstStyle/>
          <a:p>
            <a:r>
              <a:rPr lang="en-US" dirty="0"/>
              <a:t>Plan Bay Area: Housing Strategies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8217-8E16-4E74-12A5-71500EB7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list of housing strategies&#10;&#10;AI-generated content may be incorrect.">
            <a:extLst>
              <a:ext uri="{FF2B5EF4-FFF2-40B4-BE49-F238E27FC236}">
                <a16:creationId xmlns:a16="http://schemas.microsoft.com/office/drawing/2014/main" id="{56E468B6-1E77-7304-D40C-4C9F612B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" y="1023257"/>
            <a:ext cx="7772400" cy="4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6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D0151-8189-FF3B-CF43-DF4958113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4199-F4DC-2DF9-8651-BFAE8218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 fontScale="90000"/>
          </a:bodyPr>
          <a:lstStyle/>
          <a:p>
            <a:r>
              <a:rPr lang="en-US" dirty="0"/>
              <a:t>Plan Bay Area: Economy Strategies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0BADD-E6B9-02A0-7461-D2E1FE6B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A close-up of a strategy&#10;&#10;AI-generated content may be incorrect.">
            <a:extLst>
              <a:ext uri="{FF2B5EF4-FFF2-40B4-BE49-F238E27FC236}">
                <a16:creationId xmlns:a16="http://schemas.microsoft.com/office/drawing/2014/main" id="{A5476E66-46DC-C8E8-589C-DD81FE4F3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226"/>
            <a:ext cx="7772400" cy="40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8EACF-BEF8-02BC-CCCC-BA8392315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F24F-4B76-527D-4645-F0259BB6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 fontScale="90000"/>
          </a:bodyPr>
          <a:lstStyle/>
          <a:p>
            <a:r>
              <a:rPr lang="en-US" dirty="0"/>
              <a:t>Plan Bay Area: Environment Strategies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ED907-B4D8-F3E9-9237-6A111CDD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screen shot of a green and white list&#10;&#10;AI-generated content may be incorrect.">
            <a:extLst>
              <a:ext uri="{FF2B5EF4-FFF2-40B4-BE49-F238E27FC236}">
                <a16:creationId xmlns:a16="http://schemas.microsoft.com/office/drawing/2014/main" id="{B7F2F381-E753-90CA-F390-8236E1D87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143"/>
            <a:ext cx="7772400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8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D50A9-255B-F8E0-5D7A-2221CC87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EAD7-2C53-CAF4-70F5-8117245A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" y="-84666"/>
            <a:ext cx="9153114" cy="900734"/>
          </a:xfrm>
        </p:spPr>
        <p:txBody>
          <a:bodyPr>
            <a:normAutofit/>
          </a:bodyPr>
          <a:lstStyle/>
          <a:p>
            <a:r>
              <a:rPr lang="en-US" dirty="0"/>
              <a:t>Draft EIR: How to Prepare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E8DB-FC13-D7BC-7227-BE4A5B6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9" y="1143490"/>
            <a:ext cx="9892151" cy="48763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/>
              <a:t>Draft EIR </a:t>
            </a:r>
            <a:r>
              <a:rPr lang="en-US" sz="2200" dirty="0"/>
              <a:t>- 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Review Table ES-1: Summary of Impacts and Mitigation Measures (Catalysts Resource Page)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Review Table 4-34: Summary Comparison of Impacts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Review the Catalysts 2-minute Scripts (dropped into chat)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Select 1-2 strategies to talk about in two minutes. Prepare and time your script.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Begin with your name, city, group; why you care about PBA/DEIR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End with a request for the MTC Commissioners to direct staff to take action (revisit forecast assumptions, methodology, common sense; and “thank you.”</a:t>
            </a:r>
          </a:p>
          <a:p>
            <a:pPr marL="377922" lvl="1" indent="0">
              <a:lnSpc>
                <a:spcPct val="100000"/>
              </a:lnSpc>
              <a:buNone/>
            </a:pPr>
            <a:endParaRPr lang="en-US" sz="1800" dirty="0"/>
          </a:p>
          <a:p>
            <a:pPr marL="377922" lvl="1" indent="0">
              <a:lnSpc>
                <a:spcPct val="100000"/>
              </a:lnSpc>
              <a:buNone/>
            </a:pPr>
            <a:r>
              <a:rPr lang="en-US" sz="1800" dirty="0"/>
              <a:t>RESOURCES: </a:t>
            </a:r>
          </a:p>
          <a:p>
            <a:pPr marL="377922" lvl="1" indent="0">
              <a:lnSpc>
                <a:spcPct val="100000"/>
              </a:lnSpc>
              <a:buNone/>
            </a:pPr>
            <a:r>
              <a:rPr lang="en-US" sz="1800" dirty="0">
                <a:hlinkClick r:id="rId3"/>
              </a:rPr>
              <a:t>Catalysts Resource Page</a:t>
            </a:r>
            <a:r>
              <a:rPr lang="en-US" sz="1800" dirty="0"/>
              <a:t>: (MTC documents, recordings, slides from 11/3 presentation)</a:t>
            </a:r>
          </a:p>
          <a:p>
            <a:pPr marL="377922" lvl="1" indent="0">
              <a:lnSpc>
                <a:spcPct val="100000"/>
              </a:lnSpc>
              <a:buNone/>
            </a:pPr>
            <a:r>
              <a:rPr lang="en-US" sz="1800" dirty="0"/>
              <a:t>Plan Bay Area 2050+ Draft Environmental Impact Report (</a:t>
            </a:r>
            <a:r>
              <a:rPr lang="en-US" sz="1800" dirty="0">
                <a:hlinkClick r:id="rId4"/>
              </a:rPr>
              <a:t>.PDF</a:t>
            </a:r>
            <a:r>
              <a:rPr lang="en-US" sz="1800" dirty="0"/>
              <a:t>), Table ES-1: Summary of Impacts and Mitigation Measures</a:t>
            </a:r>
          </a:p>
          <a:p>
            <a:pPr>
              <a:lnSpc>
                <a:spcPct val="100000"/>
              </a:lnSpc>
            </a:pPr>
            <a:endParaRPr lang="en-US" sz="2200" b="1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7533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C00000"/>
          </a:solidFill>
          <a:tailEnd type="stealth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7583</TotalTime>
  <Words>1233</Words>
  <Application>Microsoft Macintosh PowerPoint</Application>
  <PresentationFormat>Custom</PresentationFormat>
  <Paragraphs>228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Source Sans Pro</vt:lpstr>
      <vt:lpstr>Wingdings</vt:lpstr>
      <vt:lpstr>1_Office Theme</vt:lpstr>
      <vt:lpstr>Plan Bay Area 2050+ &amp; the DEIR</vt:lpstr>
      <vt:lpstr>What I’ve Learned info@planbayarea.org  </vt:lpstr>
      <vt:lpstr>Plan Bay Area2050+&amp; the DEIR </vt:lpstr>
      <vt:lpstr>Plan Bay Area2050: How to Prepare </vt:lpstr>
      <vt:lpstr>Plan Bay Area: Transportation Strategies </vt:lpstr>
      <vt:lpstr>Plan Bay Area: Housing Strategies </vt:lpstr>
      <vt:lpstr>Plan Bay Area: Economy Strategies </vt:lpstr>
      <vt:lpstr>Plan Bay Area: Environment Strategies </vt:lpstr>
      <vt:lpstr>Draft EIR: How to Prepare </vt:lpstr>
      <vt:lpstr>Resources</vt:lpstr>
      <vt:lpstr>The Challenge. . .</vt:lpstr>
      <vt:lpstr>The Opportunities</vt:lpstr>
      <vt:lpstr>Schedule </vt:lpstr>
      <vt:lpstr>MTC Planning Committee</vt:lpstr>
      <vt:lpstr>December 18th: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dc:subject/>
  <dc:creator>Gregg Dieguez</dc:creator>
  <dc:description/>
  <cp:lastModifiedBy>Susan Kirsch</cp:lastModifiedBy>
  <cp:revision>303</cp:revision>
  <cp:lastPrinted>2025-11-11T00:23:18Z</cp:lastPrinted>
  <dcterms:created xsi:type="dcterms:W3CDTF">2021-02-13T10:36:29Z</dcterms:created>
  <dcterms:modified xsi:type="dcterms:W3CDTF">2025-11-13T22:12:48Z</dcterms:modified>
  <dc:language>en-US</dc:language>
</cp:coreProperties>
</file>