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sldIdLst>
    <p:sldId id="256" r:id="rId2"/>
    <p:sldId id="258" r:id="rId3"/>
    <p:sldId id="263" r:id="rId4"/>
    <p:sldId id="264" r:id="rId5"/>
    <p:sldId id="262" r:id="rId6"/>
    <p:sldId id="260" r:id="rId7"/>
    <p:sldId id="259" r:id="rId8"/>
    <p:sldId id="265"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65" d="100"/>
          <a:sy n="65" d="100"/>
        </p:scale>
        <p:origin x="912" y="7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84CD4C-1D94-564B-8447-F28015A5FF34}"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525DA5-197A-ED41-82FF-7C8F716DA88F}" type="slidenum">
              <a:rPr lang="en-US" smtClean="0"/>
              <a:t>‹#›</a:t>
            </a:fld>
            <a:endParaRPr lang="en-US"/>
          </a:p>
        </p:txBody>
      </p:sp>
    </p:spTree>
    <p:extLst>
      <p:ext uri="{BB962C8B-B14F-4D97-AF65-F5344CB8AC3E}">
        <p14:creationId xmlns:p14="http://schemas.microsoft.com/office/powerpoint/2010/main" val="329851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0DBE1-1316-3CDE-09CF-87D6382036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334899-5B8A-FE59-BBE2-465892F98C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BF84B6-8D80-785E-1927-D71B65B9D6F2}"/>
              </a:ext>
            </a:extLst>
          </p:cNvPr>
          <p:cNvSpPr>
            <a:spLocks noGrp="1"/>
          </p:cNvSpPr>
          <p:nvPr>
            <p:ph type="dt" sz="half" idx="10"/>
          </p:nvPr>
        </p:nvSpPr>
        <p:spPr/>
        <p:txBody>
          <a:bodyPr/>
          <a:lstStyle/>
          <a:p>
            <a:fld id="{6884F70F-823B-3645-B436-9ED13948D2E9}" type="datetime1">
              <a:rPr lang="en-US" smtClean="0"/>
              <a:t>11/4/2025</a:t>
            </a:fld>
            <a:endParaRPr lang="en-US"/>
          </a:p>
        </p:txBody>
      </p:sp>
      <p:sp>
        <p:nvSpPr>
          <p:cNvPr id="5" name="Footer Placeholder 4">
            <a:extLst>
              <a:ext uri="{FF2B5EF4-FFF2-40B4-BE49-F238E27FC236}">
                <a16:creationId xmlns:a16="http://schemas.microsoft.com/office/drawing/2014/main" id="{6E94DC5C-E14A-4BB8-1C55-CB63ECDF6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D18972-4CFD-B62E-765F-D2426DF15E90}"/>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907417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6A303-A92F-5980-5B5E-7BC44353F4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A83484-4382-9499-5F71-33249D370A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F6FD87-BC55-69B5-C582-7F2B1075C750}"/>
              </a:ext>
            </a:extLst>
          </p:cNvPr>
          <p:cNvSpPr>
            <a:spLocks noGrp="1"/>
          </p:cNvSpPr>
          <p:nvPr>
            <p:ph type="dt" sz="half" idx="10"/>
          </p:nvPr>
        </p:nvSpPr>
        <p:spPr/>
        <p:txBody>
          <a:bodyPr/>
          <a:lstStyle/>
          <a:p>
            <a:fld id="{CC7EF640-ED99-6448-91A8-03E08BD590AA}" type="datetime1">
              <a:rPr lang="en-US" smtClean="0"/>
              <a:t>11/4/2025</a:t>
            </a:fld>
            <a:endParaRPr lang="en-US"/>
          </a:p>
        </p:txBody>
      </p:sp>
      <p:sp>
        <p:nvSpPr>
          <p:cNvPr id="5" name="Footer Placeholder 4">
            <a:extLst>
              <a:ext uri="{FF2B5EF4-FFF2-40B4-BE49-F238E27FC236}">
                <a16:creationId xmlns:a16="http://schemas.microsoft.com/office/drawing/2014/main" id="{B81357A0-E893-BB16-49AB-7768215C17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184FB5-2A7F-F7D0-5BFF-E807493FA861}"/>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3741551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23F763-7551-D48A-4949-DA1890C889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EB63D1-7E4C-ADB6-B9AE-0179A4AB58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19A185-7A49-B058-CF3E-AE17CB6E2C08}"/>
              </a:ext>
            </a:extLst>
          </p:cNvPr>
          <p:cNvSpPr>
            <a:spLocks noGrp="1"/>
          </p:cNvSpPr>
          <p:nvPr>
            <p:ph type="dt" sz="half" idx="10"/>
          </p:nvPr>
        </p:nvSpPr>
        <p:spPr/>
        <p:txBody>
          <a:bodyPr/>
          <a:lstStyle/>
          <a:p>
            <a:fld id="{4050F8DB-535D-F44C-92E0-EF62B8EC54BD}" type="datetime1">
              <a:rPr lang="en-US" smtClean="0"/>
              <a:t>11/4/2025</a:t>
            </a:fld>
            <a:endParaRPr lang="en-US"/>
          </a:p>
        </p:txBody>
      </p:sp>
      <p:sp>
        <p:nvSpPr>
          <p:cNvPr id="5" name="Footer Placeholder 4">
            <a:extLst>
              <a:ext uri="{FF2B5EF4-FFF2-40B4-BE49-F238E27FC236}">
                <a16:creationId xmlns:a16="http://schemas.microsoft.com/office/drawing/2014/main" id="{4DBCD8F4-30BE-3CDC-9B49-A6383C781F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24AEF3-A6C3-E01C-6940-2C44BDB51446}"/>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246547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11385-B7C4-6B3C-AE6F-02E9AA31F7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9545B-4F0D-0FD0-9AEA-27AA7DDC6D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945154-10B9-1499-4C33-5F2518C15235}"/>
              </a:ext>
            </a:extLst>
          </p:cNvPr>
          <p:cNvSpPr>
            <a:spLocks noGrp="1"/>
          </p:cNvSpPr>
          <p:nvPr>
            <p:ph type="dt" sz="half" idx="10"/>
          </p:nvPr>
        </p:nvSpPr>
        <p:spPr/>
        <p:txBody>
          <a:bodyPr/>
          <a:lstStyle/>
          <a:p>
            <a:fld id="{5ABB499F-CE54-1B44-8862-05DB81970DCB}" type="datetime1">
              <a:rPr lang="en-US" smtClean="0"/>
              <a:t>11/4/2025</a:t>
            </a:fld>
            <a:endParaRPr lang="en-US"/>
          </a:p>
        </p:txBody>
      </p:sp>
      <p:sp>
        <p:nvSpPr>
          <p:cNvPr id="5" name="Footer Placeholder 4">
            <a:extLst>
              <a:ext uri="{FF2B5EF4-FFF2-40B4-BE49-F238E27FC236}">
                <a16:creationId xmlns:a16="http://schemas.microsoft.com/office/drawing/2014/main" id="{390A8C0B-2D38-3B16-7AC1-8350963BE1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C9784-D1D7-F9F2-059F-767F5136FAC5}"/>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3380723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F6A86-CC4E-970D-E4D1-CD62C15E44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92250C-E057-47E7-B5AA-67182586B6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06069D-0BDE-6363-A84C-7FFE2264A164}"/>
              </a:ext>
            </a:extLst>
          </p:cNvPr>
          <p:cNvSpPr>
            <a:spLocks noGrp="1"/>
          </p:cNvSpPr>
          <p:nvPr>
            <p:ph type="dt" sz="half" idx="10"/>
          </p:nvPr>
        </p:nvSpPr>
        <p:spPr/>
        <p:txBody>
          <a:bodyPr/>
          <a:lstStyle/>
          <a:p>
            <a:fld id="{BF966E9E-3C9A-EC46-B82A-777B60EA44AD}" type="datetime1">
              <a:rPr lang="en-US" smtClean="0"/>
              <a:t>11/4/2025</a:t>
            </a:fld>
            <a:endParaRPr lang="en-US"/>
          </a:p>
        </p:txBody>
      </p:sp>
      <p:sp>
        <p:nvSpPr>
          <p:cNvPr id="5" name="Footer Placeholder 4">
            <a:extLst>
              <a:ext uri="{FF2B5EF4-FFF2-40B4-BE49-F238E27FC236}">
                <a16:creationId xmlns:a16="http://schemas.microsoft.com/office/drawing/2014/main" id="{076A65CB-653C-8ACF-D6A5-9757E2955A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BC33E-6EA6-FAA3-EDCC-14B765A44E6B}"/>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82383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31FD7-56F0-5D7A-0775-B9D22732A0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DB2B1D-6397-AA0A-0D60-D70A2ACFF3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4DDC0D-C637-DDE5-A75A-6348BC082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888737-15CB-4445-A14C-B7611C122E1A}"/>
              </a:ext>
            </a:extLst>
          </p:cNvPr>
          <p:cNvSpPr>
            <a:spLocks noGrp="1"/>
          </p:cNvSpPr>
          <p:nvPr>
            <p:ph type="dt" sz="half" idx="10"/>
          </p:nvPr>
        </p:nvSpPr>
        <p:spPr/>
        <p:txBody>
          <a:bodyPr/>
          <a:lstStyle/>
          <a:p>
            <a:fld id="{3F55EBCD-43C9-294D-BEF5-336F9C25C09C}" type="datetime1">
              <a:rPr lang="en-US" smtClean="0"/>
              <a:t>11/4/2025</a:t>
            </a:fld>
            <a:endParaRPr lang="en-US"/>
          </a:p>
        </p:txBody>
      </p:sp>
      <p:sp>
        <p:nvSpPr>
          <p:cNvPr id="6" name="Footer Placeholder 5">
            <a:extLst>
              <a:ext uri="{FF2B5EF4-FFF2-40B4-BE49-F238E27FC236}">
                <a16:creationId xmlns:a16="http://schemas.microsoft.com/office/drawing/2014/main" id="{A4A6B3F2-8F48-A634-49FD-43A580E6B0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3FB376-70AF-240D-5222-6B4A84E9603E}"/>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37775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55F97-1238-8B14-6B69-530B6779C8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7B7879-2507-1EE1-2352-B965D89665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B1AF55-E3E4-DC59-14C8-621FCB8683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69E256-0029-EB25-AED1-A93355F68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AF2B7B-4EB0-DFD7-82FC-B617163BE3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B2E7FA-3F76-3116-6641-4A8328BE0113}"/>
              </a:ext>
            </a:extLst>
          </p:cNvPr>
          <p:cNvSpPr>
            <a:spLocks noGrp="1"/>
          </p:cNvSpPr>
          <p:nvPr>
            <p:ph type="dt" sz="half" idx="10"/>
          </p:nvPr>
        </p:nvSpPr>
        <p:spPr/>
        <p:txBody>
          <a:bodyPr/>
          <a:lstStyle/>
          <a:p>
            <a:fld id="{984C9EFF-4E7E-5D43-B58F-0C6D574B93A7}" type="datetime1">
              <a:rPr lang="en-US" smtClean="0"/>
              <a:t>11/4/2025</a:t>
            </a:fld>
            <a:endParaRPr lang="en-US"/>
          </a:p>
        </p:txBody>
      </p:sp>
      <p:sp>
        <p:nvSpPr>
          <p:cNvPr id="8" name="Footer Placeholder 7">
            <a:extLst>
              <a:ext uri="{FF2B5EF4-FFF2-40B4-BE49-F238E27FC236}">
                <a16:creationId xmlns:a16="http://schemas.microsoft.com/office/drawing/2014/main" id="{B6458086-1145-1809-94F8-FC7B90639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F7E303-5767-E2C2-5084-4234EA88C803}"/>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3879836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F7C47-C158-21EE-5BCF-ABE8BB10DF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F764A5-CE82-F176-3644-6CA9FEF3A69B}"/>
              </a:ext>
            </a:extLst>
          </p:cNvPr>
          <p:cNvSpPr>
            <a:spLocks noGrp="1"/>
          </p:cNvSpPr>
          <p:nvPr>
            <p:ph type="dt" sz="half" idx="10"/>
          </p:nvPr>
        </p:nvSpPr>
        <p:spPr/>
        <p:txBody>
          <a:bodyPr/>
          <a:lstStyle/>
          <a:p>
            <a:fld id="{13A99BFF-34E0-9049-B71B-650EB7EFC98B}" type="datetime1">
              <a:rPr lang="en-US" smtClean="0"/>
              <a:t>11/4/2025</a:t>
            </a:fld>
            <a:endParaRPr lang="en-US"/>
          </a:p>
        </p:txBody>
      </p:sp>
      <p:sp>
        <p:nvSpPr>
          <p:cNvPr id="4" name="Footer Placeholder 3">
            <a:extLst>
              <a:ext uri="{FF2B5EF4-FFF2-40B4-BE49-F238E27FC236}">
                <a16:creationId xmlns:a16="http://schemas.microsoft.com/office/drawing/2014/main" id="{D863A47D-9BC6-2696-0B45-27B80302BD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55E24D-21CC-F503-3A1E-513AA159FE70}"/>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1959922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F3A761-E8FF-FE70-A71D-9B0AB4FC01BB}"/>
              </a:ext>
            </a:extLst>
          </p:cNvPr>
          <p:cNvSpPr>
            <a:spLocks noGrp="1"/>
          </p:cNvSpPr>
          <p:nvPr>
            <p:ph type="dt" sz="half" idx="10"/>
          </p:nvPr>
        </p:nvSpPr>
        <p:spPr/>
        <p:txBody>
          <a:bodyPr/>
          <a:lstStyle/>
          <a:p>
            <a:fld id="{30DD0480-0B51-1F47-8B2B-57C820CC2A04}" type="datetime1">
              <a:rPr lang="en-US" smtClean="0"/>
              <a:t>11/4/2025</a:t>
            </a:fld>
            <a:endParaRPr lang="en-US"/>
          </a:p>
        </p:txBody>
      </p:sp>
      <p:sp>
        <p:nvSpPr>
          <p:cNvPr id="3" name="Footer Placeholder 2">
            <a:extLst>
              <a:ext uri="{FF2B5EF4-FFF2-40B4-BE49-F238E27FC236}">
                <a16:creationId xmlns:a16="http://schemas.microsoft.com/office/drawing/2014/main" id="{E4E5B305-4282-0B4D-353A-1DBCBD7961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2B4713-1849-F2C4-4AC0-51BD1D20EDAE}"/>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27056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A471C-1F1E-0010-78AB-5BA0EDC359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B73BAF-C79C-824B-9060-CE49AFD8EA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9D0B06-DEB8-5AAA-33BF-057F8AE8D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5639A6-275F-4F4B-8724-15D6D68F0BCC}"/>
              </a:ext>
            </a:extLst>
          </p:cNvPr>
          <p:cNvSpPr>
            <a:spLocks noGrp="1"/>
          </p:cNvSpPr>
          <p:nvPr>
            <p:ph type="dt" sz="half" idx="10"/>
          </p:nvPr>
        </p:nvSpPr>
        <p:spPr/>
        <p:txBody>
          <a:bodyPr/>
          <a:lstStyle/>
          <a:p>
            <a:fld id="{DB5C37C1-58DC-CD40-AE4C-A76AEA65311C}" type="datetime1">
              <a:rPr lang="en-US" smtClean="0"/>
              <a:t>11/4/2025</a:t>
            </a:fld>
            <a:endParaRPr lang="en-US"/>
          </a:p>
        </p:txBody>
      </p:sp>
      <p:sp>
        <p:nvSpPr>
          <p:cNvPr id="6" name="Footer Placeholder 5">
            <a:extLst>
              <a:ext uri="{FF2B5EF4-FFF2-40B4-BE49-F238E27FC236}">
                <a16:creationId xmlns:a16="http://schemas.microsoft.com/office/drawing/2014/main" id="{D6526C10-8D15-6C2A-7BD8-7ADDE0B1C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9B11A8-F7CB-A833-35F1-50E8110EC08F}"/>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2317591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8E904-4BFE-E642-316C-9FC41968C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335B36-8B75-9525-008C-8BCA83D77B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A56385-3F70-3F95-2473-FFCB0D75E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983084-C945-1319-AF65-BD16BFC7B8CE}"/>
              </a:ext>
            </a:extLst>
          </p:cNvPr>
          <p:cNvSpPr>
            <a:spLocks noGrp="1"/>
          </p:cNvSpPr>
          <p:nvPr>
            <p:ph type="dt" sz="half" idx="10"/>
          </p:nvPr>
        </p:nvSpPr>
        <p:spPr/>
        <p:txBody>
          <a:bodyPr/>
          <a:lstStyle/>
          <a:p>
            <a:fld id="{DFEAB419-EA87-144E-BF89-AEC9A157D8D3}" type="datetime1">
              <a:rPr lang="en-US" smtClean="0"/>
              <a:t>11/4/2025</a:t>
            </a:fld>
            <a:endParaRPr lang="en-US"/>
          </a:p>
        </p:txBody>
      </p:sp>
      <p:sp>
        <p:nvSpPr>
          <p:cNvPr id="6" name="Footer Placeholder 5">
            <a:extLst>
              <a:ext uri="{FF2B5EF4-FFF2-40B4-BE49-F238E27FC236}">
                <a16:creationId xmlns:a16="http://schemas.microsoft.com/office/drawing/2014/main" id="{8FE7B970-10F5-3D42-05EA-6A437CEA4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96E542-6DCC-7551-2A67-3EAA79F53A44}"/>
              </a:ext>
            </a:extLst>
          </p:cNvPr>
          <p:cNvSpPr>
            <a:spLocks noGrp="1"/>
          </p:cNvSpPr>
          <p:nvPr>
            <p:ph type="sldNum" sz="quarter" idx="12"/>
          </p:nvPr>
        </p:nvSpPr>
        <p:spPr/>
        <p:txBody>
          <a:bodyPr/>
          <a:lstStyle/>
          <a:p>
            <a:fld id="{652F9D95-DC7F-1445-B7EE-5346E74D38C7}" type="slidenum">
              <a:rPr lang="en-US" smtClean="0"/>
              <a:t>‹#›</a:t>
            </a:fld>
            <a:endParaRPr lang="en-US"/>
          </a:p>
        </p:txBody>
      </p:sp>
    </p:spTree>
    <p:extLst>
      <p:ext uri="{BB962C8B-B14F-4D97-AF65-F5344CB8AC3E}">
        <p14:creationId xmlns:p14="http://schemas.microsoft.com/office/powerpoint/2010/main" val="306310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8B5A6F-9C02-7088-1543-8F779DA3C6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B4808C-5871-B91D-F422-CC9F1BEA32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13B119-C84D-8464-67DE-E0171F19EB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8E0F9-658C-1F43-9A8F-61F18C66D9CE}" type="datetime1">
              <a:rPr lang="en-US" smtClean="0"/>
              <a:t>11/4/2025</a:t>
            </a:fld>
            <a:endParaRPr lang="en-US"/>
          </a:p>
        </p:txBody>
      </p:sp>
      <p:sp>
        <p:nvSpPr>
          <p:cNvPr id="5" name="Footer Placeholder 4">
            <a:extLst>
              <a:ext uri="{FF2B5EF4-FFF2-40B4-BE49-F238E27FC236}">
                <a16:creationId xmlns:a16="http://schemas.microsoft.com/office/drawing/2014/main" id="{2A0D158A-8814-07F4-EA95-6C87F425D7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E47321-41AC-A115-1D75-BFD0C96FF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F9D95-DC7F-1445-B7EE-5346E74D38C7}" type="slidenum">
              <a:rPr lang="en-US" smtClean="0"/>
              <a:t>‹#›</a:t>
            </a:fld>
            <a:endParaRPr lang="en-US"/>
          </a:p>
        </p:txBody>
      </p:sp>
    </p:spTree>
    <p:extLst>
      <p:ext uri="{BB962C8B-B14F-4D97-AF65-F5344CB8AC3E}">
        <p14:creationId xmlns:p14="http://schemas.microsoft.com/office/powerpoint/2010/main" val="553180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7392E-AA52-EFDE-4C8F-9F6871B4B46A}"/>
              </a:ext>
            </a:extLst>
          </p:cNvPr>
          <p:cNvSpPr>
            <a:spLocks noGrp="1"/>
          </p:cNvSpPr>
          <p:nvPr>
            <p:ph type="ctrTitle"/>
          </p:nvPr>
        </p:nvSpPr>
        <p:spPr/>
        <p:txBody>
          <a:bodyPr>
            <a:normAutofit/>
          </a:bodyPr>
          <a:lstStyle/>
          <a:p>
            <a:r>
              <a:rPr lang="en-US" sz="4400" dirty="0"/>
              <a:t>MTC/ABAG Demographic Forecast</a:t>
            </a:r>
          </a:p>
        </p:txBody>
      </p:sp>
      <p:sp>
        <p:nvSpPr>
          <p:cNvPr id="3" name="Subtitle 2">
            <a:extLst>
              <a:ext uri="{FF2B5EF4-FFF2-40B4-BE49-F238E27FC236}">
                <a16:creationId xmlns:a16="http://schemas.microsoft.com/office/drawing/2014/main" id="{9E10825F-1240-4F65-5214-84A2B62E58DF}"/>
              </a:ext>
            </a:extLst>
          </p:cNvPr>
          <p:cNvSpPr>
            <a:spLocks noGrp="1"/>
          </p:cNvSpPr>
          <p:nvPr>
            <p:ph type="subTitle" idx="1"/>
          </p:nvPr>
        </p:nvSpPr>
        <p:spPr/>
        <p:txBody>
          <a:bodyPr/>
          <a:lstStyle/>
          <a:p>
            <a:r>
              <a:rPr lang="en-US" dirty="0"/>
              <a:t>Gaetan “Guy” Lion, November 3d, 2025</a:t>
            </a:r>
          </a:p>
        </p:txBody>
      </p:sp>
    </p:spTree>
    <p:extLst>
      <p:ext uri="{BB962C8B-B14F-4D97-AF65-F5344CB8AC3E}">
        <p14:creationId xmlns:p14="http://schemas.microsoft.com/office/powerpoint/2010/main" val="2654033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23EB855-0005-1179-CCC0-FF5CC81C99E2}"/>
              </a:ext>
            </a:extLst>
          </p:cNvPr>
          <p:cNvSpPr>
            <a:spLocks noGrp="1"/>
          </p:cNvSpPr>
          <p:nvPr>
            <p:ph type="sldNum" sz="quarter" idx="12"/>
          </p:nvPr>
        </p:nvSpPr>
        <p:spPr/>
        <p:txBody>
          <a:bodyPr/>
          <a:lstStyle/>
          <a:p>
            <a:fld id="{652F9D95-DC7F-1445-B7EE-5346E74D38C7}" type="slidenum">
              <a:rPr lang="en-US" smtClean="0"/>
              <a:t>2</a:t>
            </a:fld>
            <a:endParaRPr lang="en-US"/>
          </a:p>
        </p:txBody>
      </p:sp>
      <p:sp>
        <p:nvSpPr>
          <p:cNvPr id="2" name="TextBox 1">
            <a:extLst>
              <a:ext uri="{FF2B5EF4-FFF2-40B4-BE49-F238E27FC236}">
                <a16:creationId xmlns:a16="http://schemas.microsoft.com/office/drawing/2014/main" id="{C3046950-C727-0FAC-63AF-35E4B6E55739}"/>
              </a:ext>
            </a:extLst>
          </p:cNvPr>
          <p:cNvSpPr txBox="1"/>
          <p:nvPr/>
        </p:nvSpPr>
        <p:spPr>
          <a:xfrm>
            <a:off x="948647" y="180583"/>
            <a:ext cx="10294705" cy="1077218"/>
          </a:xfrm>
          <a:prstGeom prst="rect">
            <a:avLst/>
          </a:prstGeom>
          <a:noFill/>
        </p:spPr>
        <p:txBody>
          <a:bodyPr wrap="square" rtlCol="0">
            <a:spAutoFit/>
          </a:bodyPr>
          <a:lstStyle/>
          <a:p>
            <a:r>
              <a:rPr lang="en-US" sz="3200" dirty="0"/>
              <a:t>Basic framework of a Demographics Model to forecast Population Growth </a:t>
            </a:r>
          </a:p>
        </p:txBody>
      </p:sp>
      <p:pic>
        <p:nvPicPr>
          <p:cNvPr id="5" name="Picture 4">
            <a:extLst>
              <a:ext uri="{FF2B5EF4-FFF2-40B4-BE49-F238E27FC236}">
                <a16:creationId xmlns:a16="http://schemas.microsoft.com/office/drawing/2014/main" id="{4980FAA7-5DEC-093D-9F35-D2BA64A4CF29}"/>
              </a:ext>
            </a:extLst>
          </p:cNvPr>
          <p:cNvPicPr>
            <a:picLocks noChangeAspect="1"/>
          </p:cNvPicPr>
          <p:nvPr/>
        </p:nvPicPr>
        <p:blipFill>
          <a:blip r:embed="rId2"/>
          <a:stretch>
            <a:fillRect/>
          </a:stretch>
        </p:blipFill>
        <p:spPr>
          <a:xfrm>
            <a:off x="346047" y="1504043"/>
            <a:ext cx="7671542" cy="4228937"/>
          </a:xfrm>
          <a:prstGeom prst="rect">
            <a:avLst/>
          </a:prstGeom>
        </p:spPr>
      </p:pic>
      <p:sp>
        <p:nvSpPr>
          <p:cNvPr id="6" name="TextBox 5">
            <a:extLst>
              <a:ext uri="{FF2B5EF4-FFF2-40B4-BE49-F238E27FC236}">
                <a16:creationId xmlns:a16="http://schemas.microsoft.com/office/drawing/2014/main" id="{CA858270-54F5-AC4B-7398-68325B085B74}"/>
              </a:ext>
            </a:extLst>
          </p:cNvPr>
          <p:cNvSpPr txBox="1"/>
          <p:nvPr/>
        </p:nvSpPr>
        <p:spPr>
          <a:xfrm>
            <a:off x="8116583" y="1606785"/>
            <a:ext cx="4014627" cy="3416320"/>
          </a:xfrm>
          <a:prstGeom prst="rect">
            <a:avLst/>
          </a:prstGeom>
          <a:noFill/>
        </p:spPr>
        <p:txBody>
          <a:bodyPr wrap="square" rtlCol="0">
            <a:spAutoFit/>
          </a:bodyPr>
          <a:lstStyle/>
          <a:p>
            <a:r>
              <a:rPr lang="en-US" sz="2400" dirty="0"/>
              <a:t>That is how the California Department of Finance Research Demographics Unit (DRU) develops their population forecast.  They go through this decomposition at the County level for each of the nine counties of the Bay Area. </a:t>
            </a:r>
          </a:p>
        </p:txBody>
      </p:sp>
    </p:spTree>
    <p:extLst>
      <p:ext uri="{BB962C8B-B14F-4D97-AF65-F5344CB8AC3E}">
        <p14:creationId xmlns:p14="http://schemas.microsoft.com/office/powerpoint/2010/main" val="3114130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683B104-D973-EB60-0CAE-2B00A3B78C9B}"/>
              </a:ext>
            </a:extLst>
          </p:cNvPr>
          <p:cNvSpPr>
            <a:spLocks noGrp="1"/>
          </p:cNvSpPr>
          <p:nvPr>
            <p:ph type="sldNum" sz="quarter" idx="12"/>
          </p:nvPr>
        </p:nvSpPr>
        <p:spPr/>
        <p:txBody>
          <a:bodyPr/>
          <a:lstStyle/>
          <a:p>
            <a:fld id="{652F9D95-DC7F-1445-B7EE-5346E74D38C7}" type="slidenum">
              <a:rPr lang="en-US" smtClean="0"/>
              <a:t>3</a:t>
            </a:fld>
            <a:endParaRPr lang="en-US"/>
          </a:p>
        </p:txBody>
      </p:sp>
      <p:sp>
        <p:nvSpPr>
          <p:cNvPr id="4" name="TextBox 3">
            <a:extLst>
              <a:ext uri="{FF2B5EF4-FFF2-40B4-BE49-F238E27FC236}">
                <a16:creationId xmlns:a16="http://schemas.microsoft.com/office/drawing/2014/main" id="{407300D7-1F16-E3A9-95C3-057C6181D2C5}"/>
              </a:ext>
            </a:extLst>
          </p:cNvPr>
          <p:cNvSpPr txBox="1"/>
          <p:nvPr/>
        </p:nvSpPr>
        <p:spPr>
          <a:xfrm>
            <a:off x="945222" y="272066"/>
            <a:ext cx="10058400" cy="584775"/>
          </a:xfrm>
          <a:prstGeom prst="rect">
            <a:avLst/>
          </a:prstGeom>
          <a:noFill/>
        </p:spPr>
        <p:txBody>
          <a:bodyPr wrap="square" rtlCol="0">
            <a:spAutoFit/>
          </a:bodyPr>
          <a:lstStyle/>
          <a:p>
            <a:r>
              <a:rPr lang="en-US" sz="3200" dirty="0"/>
              <a:t>What MTC/ABAG stated they did…</a:t>
            </a:r>
          </a:p>
        </p:txBody>
      </p:sp>
      <p:pic>
        <p:nvPicPr>
          <p:cNvPr id="5" name="Picture 4">
            <a:extLst>
              <a:ext uri="{FF2B5EF4-FFF2-40B4-BE49-F238E27FC236}">
                <a16:creationId xmlns:a16="http://schemas.microsoft.com/office/drawing/2014/main" id="{F3DD9EBD-E2B3-58B8-42DA-8F9BC5F115EC}"/>
              </a:ext>
            </a:extLst>
          </p:cNvPr>
          <p:cNvPicPr>
            <a:picLocks noChangeAspect="1"/>
          </p:cNvPicPr>
          <p:nvPr/>
        </p:nvPicPr>
        <p:blipFill>
          <a:blip r:embed="rId2"/>
          <a:stretch>
            <a:fillRect/>
          </a:stretch>
        </p:blipFill>
        <p:spPr>
          <a:xfrm>
            <a:off x="784634" y="2934012"/>
            <a:ext cx="10569166" cy="1718081"/>
          </a:xfrm>
          <a:prstGeom prst="rect">
            <a:avLst/>
          </a:prstGeom>
        </p:spPr>
      </p:pic>
      <p:sp>
        <p:nvSpPr>
          <p:cNvPr id="6" name="TextBox 5">
            <a:extLst>
              <a:ext uri="{FF2B5EF4-FFF2-40B4-BE49-F238E27FC236}">
                <a16:creationId xmlns:a16="http://schemas.microsoft.com/office/drawing/2014/main" id="{D715772B-B5C9-B90C-7F39-E679D228BEA3}"/>
              </a:ext>
            </a:extLst>
          </p:cNvPr>
          <p:cNvSpPr txBox="1"/>
          <p:nvPr/>
        </p:nvSpPr>
        <p:spPr>
          <a:xfrm>
            <a:off x="832206" y="991438"/>
            <a:ext cx="10284431" cy="1569660"/>
          </a:xfrm>
          <a:prstGeom prst="rect">
            <a:avLst/>
          </a:prstGeom>
          <a:noFill/>
        </p:spPr>
        <p:txBody>
          <a:bodyPr wrap="square" rtlCol="0">
            <a:spAutoFit/>
          </a:bodyPr>
          <a:lstStyle/>
          <a:p>
            <a:r>
              <a:rPr lang="en-US" sz="2400" dirty="0"/>
              <a:t>They did not bother with any demographic metrics (births, deaths, net migration).  They came up with an aggregate Bay Area Job figure that in turn drove population than households and ultimately housing units.  No disaggregation at the county level whatsoever.</a:t>
            </a:r>
          </a:p>
        </p:txBody>
      </p:sp>
      <p:sp>
        <p:nvSpPr>
          <p:cNvPr id="7" name="TextBox 6">
            <a:extLst>
              <a:ext uri="{FF2B5EF4-FFF2-40B4-BE49-F238E27FC236}">
                <a16:creationId xmlns:a16="http://schemas.microsoft.com/office/drawing/2014/main" id="{CC96A5C2-B8DF-2053-46B9-7092A17157E3}"/>
              </a:ext>
            </a:extLst>
          </p:cNvPr>
          <p:cNvSpPr txBox="1"/>
          <p:nvPr/>
        </p:nvSpPr>
        <p:spPr>
          <a:xfrm>
            <a:off x="832206" y="5132655"/>
            <a:ext cx="10284431" cy="830997"/>
          </a:xfrm>
          <a:prstGeom prst="rect">
            <a:avLst/>
          </a:prstGeom>
          <a:noFill/>
        </p:spPr>
        <p:txBody>
          <a:bodyPr wrap="square" rtlCol="0">
            <a:spAutoFit/>
          </a:bodyPr>
          <a:lstStyle/>
          <a:p>
            <a:r>
              <a:rPr lang="en-US" sz="2400" dirty="0"/>
              <a:t>As shown above, this model has Jobs as the main driver and independent X variable.  And, Housing Units is the ultimate dependent Y variable.   </a:t>
            </a:r>
          </a:p>
        </p:txBody>
      </p:sp>
    </p:spTree>
    <p:extLst>
      <p:ext uri="{BB962C8B-B14F-4D97-AF65-F5344CB8AC3E}">
        <p14:creationId xmlns:p14="http://schemas.microsoft.com/office/powerpoint/2010/main" val="2308467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EDF2A4-DFD8-3350-4615-DA123E9912B7}"/>
              </a:ext>
            </a:extLst>
          </p:cNvPr>
          <p:cNvSpPr>
            <a:spLocks noGrp="1"/>
          </p:cNvSpPr>
          <p:nvPr>
            <p:ph type="sldNum" sz="quarter" idx="12"/>
          </p:nvPr>
        </p:nvSpPr>
        <p:spPr/>
        <p:txBody>
          <a:bodyPr/>
          <a:lstStyle/>
          <a:p>
            <a:fld id="{652F9D95-DC7F-1445-B7EE-5346E74D38C7}" type="slidenum">
              <a:rPr lang="en-US" smtClean="0"/>
              <a:t>4</a:t>
            </a:fld>
            <a:endParaRPr lang="en-US"/>
          </a:p>
        </p:txBody>
      </p:sp>
      <p:sp>
        <p:nvSpPr>
          <p:cNvPr id="3" name="TextBox 2">
            <a:extLst>
              <a:ext uri="{FF2B5EF4-FFF2-40B4-BE49-F238E27FC236}">
                <a16:creationId xmlns:a16="http://schemas.microsoft.com/office/drawing/2014/main" id="{706C3A9A-2E6E-4BEA-CF07-A4D880BF89E2}"/>
              </a:ext>
            </a:extLst>
          </p:cNvPr>
          <p:cNvSpPr txBox="1"/>
          <p:nvPr/>
        </p:nvSpPr>
        <p:spPr>
          <a:xfrm>
            <a:off x="744876" y="202660"/>
            <a:ext cx="10058400" cy="584775"/>
          </a:xfrm>
          <a:prstGeom prst="rect">
            <a:avLst/>
          </a:prstGeom>
          <a:noFill/>
        </p:spPr>
        <p:txBody>
          <a:bodyPr wrap="square" rtlCol="0">
            <a:spAutoFit/>
          </a:bodyPr>
          <a:lstStyle/>
          <a:p>
            <a:r>
              <a:rPr lang="en-US" sz="3200" dirty="0"/>
              <a:t>What MTC/ABAG actually did…</a:t>
            </a:r>
          </a:p>
        </p:txBody>
      </p:sp>
      <p:pic>
        <p:nvPicPr>
          <p:cNvPr id="4" name="Picture 3">
            <a:extLst>
              <a:ext uri="{FF2B5EF4-FFF2-40B4-BE49-F238E27FC236}">
                <a16:creationId xmlns:a16="http://schemas.microsoft.com/office/drawing/2014/main" id="{EE913718-4BB9-B2A2-B07F-262DBDA239E1}"/>
              </a:ext>
            </a:extLst>
          </p:cNvPr>
          <p:cNvPicPr>
            <a:picLocks noChangeAspect="1"/>
          </p:cNvPicPr>
          <p:nvPr/>
        </p:nvPicPr>
        <p:blipFill>
          <a:blip r:embed="rId2"/>
          <a:stretch>
            <a:fillRect/>
          </a:stretch>
        </p:blipFill>
        <p:spPr>
          <a:xfrm>
            <a:off x="462337" y="2595421"/>
            <a:ext cx="10623478" cy="1737422"/>
          </a:xfrm>
          <a:prstGeom prst="rect">
            <a:avLst/>
          </a:prstGeom>
        </p:spPr>
      </p:pic>
      <p:sp>
        <p:nvSpPr>
          <p:cNvPr id="5" name="TextBox 4">
            <a:extLst>
              <a:ext uri="{FF2B5EF4-FFF2-40B4-BE49-F238E27FC236}">
                <a16:creationId xmlns:a16="http://schemas.microsoft.com/office/drawing/2014/main" id="{FF5F2B1D-2CE8-D672-3187-3145CFCA2E32}"/>
              </a:ext>
            </a:extLst>
          </p:cNvPr>
          <p:cNvSpPr txBox="1"/>
          <p:nvPr/>
        </p:nvSpPr>
        <p:spPr>
          <a:xfrm>
            <a:off x="462337" y="1273963"/>
            <a:ext cx="10809270" cy="830997"/>
          </a:xfrm>
          <a:prstGeom prst="rect">
            <a:avLst/>
          </a:prstGeom>
          <a:noFill/>
        </p:spPr>
        <p:txBody>
          <a:bodyPr wrap="square" rtlCol="0">
            <a:spAutoFit/>
          </a:bodyPr>
          <a:lstStyle/>
          <a:p>
            <a:r>
              <a:rPr lang="en-US" sz="2400" dirty="0"/>
              <a:t>They first came up with a Housing Target by 2050 and tweaked all their intermediary variables’ assumptions to justify their Housing Target by 2050.  </a:t>
            </a:r>
          </a:p>
        </p:txBody>
      </p:sp>
      <p:sp>
        <p:nvSpPr>
          <p:cNvPr id="6" name="TextBox 5">
            <a:extLst>
              <a:ext uri="{FF2B5EF4-FFF2-40B4-BE49-F238E27FC236}">
                <a16:creationId xmlns:a16="http://schemas.microsoft.com/office/drawing/2014/main" id="{16D2EF5A-4524-47BB-7B4A-586F8D481C2A}"/>
              </a:ext>
            </a:extLst>
          </p:cNvPr>
          <p:cNvSpPr txBox="1"/>
          <p:nvPr/>
        </p:nvSpPr>
        <p:spPr>
          <a:xfrm>
            <a:off x="595902" y="4740001"/>
            <a:ext cx="10839236" cy="1200329"/>
          </a:xfrm>
          <a:prstGeom prst="rect">
            <a:avLst/>
          </a:prstGeom>
          <a:noFill/>
        </p:spPr>
        <p:txBody>
          <a:bodyPr wrap="square" rtlCol="0">
            <a:spAutoFit/>
          </a:bodyPr>
          <a:lstStyle/>
          <a:p>
            <a:r>
              <a:rPr lang="en-US" sz="2400" dirty="0"/>
              <a:t>The MTC/ABAG model is not a demographic model.  It is a set of assumptions to justify a Housing Target by 2050.  The assumptions are disconnected from existing demographics and economics trends.     </a:t>
            </a:r>
          </a:p>
        </p:txBody>
      </p:sp>
    </p:spTree>
    <p:extLst>
      <p:ext uri="{BB962C8B-B14F-4D97-AF65-F5344CB8AC3E}">
        <p14:creationId xmlns:p14="http://schemas.microsoft.com/office/powerpoint/2010/main" val="3829413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398E9E-D96B-BA51-F3C9-4C813E22A717}"/>
              </a:ext>
            </a:extLst>
          </p:cNvPr>
          <p:cNvSpPr txBox="1"/>
          <p:nvPr/>
        </p:nvSpPr>
        <p:spPr>
          <a:xfrm>
            <a:off x="764139" y="1429854"/>
            <a:ext cx="9968504" cy="1815882"/>
          </a:xfrm>
          <a:prstGeom prst="rect">
            <a:avLst/>
          </a:prstGeom>
          <a:noFill/>
        </p:spPr>
        <p:txBody>
          <a:bodyPr wrap="square">
            <a:spAutoFit/>
          </a:bodyPr>
          <a:lstStyle/>
          <a:p>
            <a:r>
              <a:rPr lang="en-US" sz="2800" i="1" dirty="0">
                <a:solidFill>
                  <a:srgbClr val="000000"/>
                </a:solidFill>
                <a:effectLst/>
                <a:latin typeface="Helvetica" pitchFamily="2" charset="0"/>
              </a:rPr>
              <a:t>“To implement this feedback impact, housing strategies were tested in BAUS2 to find a package that would allow for the construction of sufficient low-income deed-restricted units and market-rate units by 2050.”</a:t>
            </a:r>
          </a:p>
        </p:txBody>
      </p:sp>
      <p:sp>
        <p:nvSpPr>
          <p:cNvPr id="4" name="TextBox 3">
            <a:extLst>
              <a:ext uri="{FF2B5EF4-FFF2-40B4-BE49-F238E27FC236}">
                <a16:creationId xmlns:a16="http://schemas.microsoft.com/office/drawing/2014/main" id="{1A137706-6E1A-22B8-9055-68CF168D12A2}"/>
              </a:ext>
            </a:extLst>
          </p:cNvPr>
          <p:cNvSpPr txBox="1"/>
          <p:nvPr/>
        </p:nvSpPr>
        <p:spPr>
          <a:xfrm>
            <a:off x="764139" y="3679946"/>
            <a:ext cx="10921430" cy="461665"/>
          </a:xfrm>
          <a:prstGeom prst="rect">
            <a:avLst/>
          </a:prstGeom>
          <a:noFill/>
        </p:spPr>
        <p:txBody>
          <a:bodyPr wrap="square" rtlCol="0">
            <a:spAutoFit/>
          </a:bodyPr>
          <a:lstStyle/>
          <a:p>
            <a:r>
              <a:rPr lang="en-US" sz="2400" dirty="0"/>
              <a:t>Source: Page 7 of Plan Bay Area 2050 + Forecasting and Modeling Report October 2025</a:t>
            </a:r>
          </a:p>
        </p:txBody>
      </p:sp>
      <p:sp>
        <p:nvSpPr>
          <p:cNvPr id="5" name="Slide Number Placeholder 4">
            <a:extLst>
              <a:ext uri="{FF2B5EF4-FFF2-40B4-BE49-F238E27FC236}">
                <a16:creationId xmlns:a16="http://schemas.microsoft.com/office/drawing/2014/main" id="{20E0ECD1-D657-3559-07BB-74A9F26C005E}"/>
              </a:ext>
            </a:extLst>
          </p:cNvPr>
          <p:cNvSpPr>
            <a:spLocks noGrp="1"/>
          </p:cNvSpPr>
          <p:nvPr>
            <p:ph type="sldNum" sz="quarter" idx="12"/>
          </p:nvPr>
        </p:nvSpPr>
        <p:spPr/>
        <p:txBody>
          <a:bodyPr/>
          <a:lstStyle/>
          <a:p>
            <a:fld id="{652F9D95-DC7F-1445-B7EE-5346E74D38C7}" type="slidenum">
              <a:rPr lang="en-US" smtClean="0"/>
              <a:t>5</a:t>
            </a:fld>
            <a:endParaRPr lang="en-US"/>
          </a:p>
        </p:txBody>
      </p:sp>
      <p:sp>
        <p:nvSpPr>
          <p:cNvPr id="2" name="TextBox 1">
            <a:extLst>
              <a:ext uri="{FF2B5EF4-FFF2-40B4-BE49-F238E27FC236}">
                <a16:creationId xmlns:a16="http://schemas.microsoft.com/office/drawing/2014/main" id="{16BF4B62-D5A5-B588-7EAB-594C16EC488F}"/>
              </a:ext>
            </a:extLst>
          </p:cNvPr>
          <p:cNvSpPr txBox="1"/>
          <p:nvPr/>
        </p:nvSpPr>
        <p:spPr>
          <a:xfrm>
            <a:off x="1037690" y="297951"/>
            <a:ext cx="9863191" cy="584775"/>
          </a:xfrm>
          <a:prstGeom prst="rect">
            <a:avLst/>
          </a:prstGeom>
          <a:noFill/>
        </p:spPr>
        <p:txBody>
          <a:bodyPr wrap="square" rtlCol="0">
            <a:spAutoFit/>
          </a:bodyPr>
          <a:lstStyle/>
          <a:p>
            <a:r>
              <a:rPr lang="en-US" sz="3200" dirty="0"/>
              <a:t>MTC/ABAG confirming their biased modeling strategy</a:t>
            </a:r>
          </a:p>
        </p:txBody>
      </p:sp>
    </p:spTree>
    <p:extLst>
      <p:ext uri="{BB962C8B-B14F-4D97-AF65-F5344CB8AC3E}">
        <p14:creationId xmlns:p14="http://schemas.microsoft.com/office/powerpoint/2010/main" val="3379026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FDE6B0B-7A88-4F3E-65C0-47938C9911F1}"/>
              </a:ext>
            </a:extLst>
          </p:cNvPr>
          <p:cNvPicPr>
            <a:picLocks noChangeAspect="1"/>
          </p:cNvPicPr>
          <p:nvPr/>
        </p:nvPicPr>
        <p:blipFill>
          <a:blip r:embed="rId2"/>
          <a:stretch>
            <a:fillRect/>
          </a:stretch>
        </p:blipFill>
        <p:spPr>
          <a:xfrm>
            <a:off x="554804" y="939155"/>
            <a:ext cx="6328400" cy="5599757"/>
          </a:xfrm>
          <a:prstGeom prst="rect">
            <a:avLst/>
          </a:prstGeom>
        </p:spPr>
      </p:pic>
      <p:sp>
        <p:nvSpPr>
          <p:cNvPr id="3" name="Slide Number Placeholder 2">
            <a:extLst>
              <a:ext uri="{FF2B5EF4-FFF2-40B4-BE49-F238E27FC236}">
                <a16:creationId xmlns:a16="http://schemas.microsoft.com/office/drawing/2014/main" id="{A9DE1A77-30F5-1D81-773B-DCF6F5D2E5D8}"/>
              </a:ext>
            </a:extLst>
          </p:cNvPr>
          <p:cNvSpPr>
            <a:spLocks noGrp="1"/>
          </p:cNvSpPr>
          <p:nvPr>
            <p:ph type="sldNum" sz="quarter" idx="12"/>
          </p:nvPr>
        </p:nvSpPr>
        <p:spPr/>
        <p:txBody>
          <a:bodyPr/>
          <a:lstStyle/>
          <a:p>
            <a:fld id="{652F9D95-DC7F-1445-B7EE-5346E74D38C7}" type="slidenum">
              <a:rPr lang="en-US" smtClean="0"/>
              <a:t>6</a:t>
            </a:fld>
            <a:endParaRPr lang="en-US"/>
          </a:p>
        </p:txBody>
      </p:sp>
      <p:sp>
        <p:nvSpPr>
          <p:cNvPr id="4" name="TextBox 3">
            <a:extLst>
              <a:ext uri="{FF2B5EF4-FFF2-40B4-BE49-F238E27FC236}">
                <a16:creationId xmlns:a16="http://schemas.microsoft.com/office/drawing/2014/main" id="{46A7E8E2-2388-BA1D-F2A0-20C23C7E1CCB}"/>
              </a:ext>
            </a:extLst>
          </p:cNvPr>
          <p:cNvSpPr txBox="1"/>
          <p:nvPr/>
        </p:nvSpPr>
        <p:spPr>
          <a:xfrm>
            <a:off x="708916" y="139486"/>
            <a:ext cx="10316110" cy="584775"/>
          </a:xfrm>
          <a:prstGeom prst="rect">
            <a:avLst/>
          </a:prstGeom>
          <a:noFill/>
        </p:spPr>
        <p:txBody>
          <a:bodyPr wrap="square" rtlCol="0">
            <a:spAutoFit/>
          </a:bodyPr>
          <a:lstStyle/>
          <a:p>
            <a:r>
              <a:rPr lang="en-US" sz="3200" dirty="0"/>
              <a:t>Flawed Model = Unrealistic Bay Area Population Growth</a:t>
            </a:r>
          </a:p>
        </p:txBody>
      </p:sp>
      <p:sp>
        <p:nvSpPr>
          <p:cNvPr id="5" name="TextBox 4">
            <a:extLst>
              <a:ext uri="{FF2B5EF4-FFF2-40B4-BE49-F238E27FC236}">
                <a16:creationId xmlns:a16="http://schemas.microsoft.com/office/drawing/2014/main" id="{2D3F9643-ED1C-47BB-458D-7339DF85E553}"/>
              </a:ext>
            </a:extLst>
          </p:cNvPr>
          <p:cNvSpPr txBox="1"/>
          <p:nvPr/>
        </p:nvSpPr>
        <p:spPr>
          <a:xfrm>
            <a:off x="7078894" y="939155"/>
            <a:ext cx="4972693" cy="2862322"/>
          </a:xfrm>
          <a:prstGeom prst="rect">
            <a:avLst/>
          </a:prstGeom>
          <a:noFill/>
        </p:spPr>
        <p:txBody>
          <a:bodyPr wrap="square" rtlCol="0">
            <a:spAutoFit/>
          </a:bodyPr>
          <a:lstStyle/>
          <a:p>
            <a:r>
              <a:rPr lang="en-US" sz="2000" dirty="0"/>
              <a:t>Current Bay Area population is 7.7 million.  </a:t>
            </a:r>
          </a:p>
          <a:p>
            <a:pPr marL="342900" indent="-342900">
              <a:buFont typeface="Arial" panose="020B0604020202020204" pitchFamily="34" charset="0"/>
              <a:buChar char="•"/>
            </a:pPr>
            <a:r>
              <a:rPr lang="en-US" sz="2000" dirty="0"/>
              <a:t>By 2050, DRU projects that it would increase to 8.1 million.  </a:t>
            </a:r>
          </a:p>
          <a:p>
            <a:pPr marL="342900" indent="-342900">
              <a:buFont typeface="Arial" panose="020B0604020202020204" pitchFamily="34" charset="0"/>
              <a:buChar char="•"/>
            </a:pPr>
            <a:r>
              <a:rPr lang="en-US" sz="2000" dirty="0"/>
              <a:t>An Alternate scenario assuming more realistic net migration projects 7.8 mm.  </a:t>
            </a:r>
          </a:p>
          <a:p>
            <a:pPr marL="342900" indent="-342900">
              <a:buFont typeface="Arial" panose="020B0604020202020204" pitchFamily="34" charset="0"/>
              <a:buChar char="•"/>
            </a:pPr>
            <a:r>
              <a:rPr lang="en-US" sz="2000" dirty="0"/>
              <a:t>Meanwhile, </a:t>
            </a:r>
            <a:r>
              <a:rPr lang="en-US" sz="2000" b="1" dirty="0"/>
              <a:t>MTC/ABAG projects 9.6 mm</a:t>
            </a:r>
            <a:r>
              <a:rPr lang="en-US" sz="2000" dirty="0"/>
              <a:t>. </a:t>
            </a:r>
          </a:p>
          <a:p>
            <a:endParaRPr lang="en-US" sz="2000" dirty="0"/>
          </a:p>
          <a:p>
            <a:r>
              <a:rPr lang="en-US" sz="2000" dirty="0"/>
              <a:t>The MTC/ABAG projections are disconnected from any demographic and economic trends.  </a:t>
            </a:r>
          </a:p>
        </p:txBody>
      </p:sp>
    </p:spTree>
    <p:extLst>
      <p:ext uri="{BB962C8B-B14F-4D97-AF65-F5344CB8AC3E}">
        <p14:creationId xmlns:p14="http://schemas.microsoft.com/office/powerpoint/2010/main" val="374525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3958CFF-0EE4-D059-BEB1-42BBE1E4F67C}"/>
              </a:ext>
            </a:extLst>
          </p:cNvPr>
          <p:cNvPicPr>
            <a:picLocks noChangeAspect="1"/>
          </p:cNvPicPr>
          <p:nvPr/>
        </p:nvPicPr>
        <p:blipFill>
          <a:blip r:embed="rId2"/>
          <a:stretch>
            <a:fillRect/>
          </a:stretch>
        </p:blipFill>
        <p:spPr>
          <a:xfrm>
            <a:off x="6815928" y="332856"/>
            <a:ext cx="5031531" cy="1612044"/>
          </a:xfrm>
          <a:prstGeom prst="rect">
            <a:avLst/>
          </a:prstGeom>
        </p:spPr>
      </p:pic>
      <p:pic>
        <p:nvPicPr>
          <p:cNvPr id="4" name="Picture 3">
            <a:extLst>
              <a:ext uri="{FF2B5EF4-FFF2-40B4-BE49-F238E27FC236}">
                <a16:creationId xmlns:a16="http://schemas.microsoft.com/office/drawing/2014/main" id="{D238B4B8-60D0-8D8E-FB02-82BC19D23465}"/>
              </a:ext>
            </a:extLst>
          </p:cNvPr>
          <p:cNvPicPr>
            <a:picLocks noChangeAspect="1"/>
          </p:cNvPicPr>
          <p:nvPr/>
        </p:nvPicPr>
        <p:blipFill>
          <a:blip r:embed="rId3"/>
          <a:stretch>
            <a:fillRect/>
          </a:stretch>
        </p:blipFill>
        <p:spPr>
          <a:xfrm>
            <a:off x="344541" y="332856"/>
            <a:ext cx="6312685" cy="6067796"/>
          </a:xfrm>
          <a:prstGeom prst="rect">
            <a:avLst/>
          </a:prstGeom>
        </p:spPr>
      </p:pic>
      <p:sp>
        <p:nvSpPr>
          <p:cNvPr id="2" name="Slide Number Placeholder 1">
            <a:extLst>
              <a:ext uri="{FF2B5EF4-FFF2-40B4-BE49-F238E27FC236}">
                <a16:creationId xmlns:a16="http://schemas.microsoft.com/office/drawing/2014/main" id="{E0B4DC22-1159-678C-8FB6-C9B7FC70FA97}"/>
              </a:ext>
            </a:extLst>
          </p:cNvPr>
          <p:cNvSpPr>
            <a:spLocks noGrp="1"/>
          </p:cNvSpPr>
          <p:nvPr>
            <p:ph type="sldNum" sz="quarter" idx="12"/>
          </p:nvPr>
        </p:nvSpPr>
        <p:spPr/>
        <p:txBody>
          <a:bodyPr/>
          <a:lstStyle/>
          <a:p>
            <a:fld id="{652F9D95-DC7F-1445-B7EE-5346E74D38C7}" type="slidenum">
              <a:rPr lang="en-US" smtClean="0"/>
              <a:t>7</a:t>
            </a:fld>
            <a:endParaRPr lang="en-US"/>
          </a:p>
        </p:txBody>
      </p:sp>
      <p:sp>
        <p:nvSpPr>
          <p:cNvPr id="5" name="TextBox 4">
            <a:extLst>
              <a:ext uri="{FF2B5EF4-FFF2-40B4-BE49-F238E27FC236}">
                <a16:creationId xmlns:a16="http://schemas.microsoft.com/office/drawing/2014/main" id="{3658DB78-A85C-4A01-C9D7-58D9ADB6AD01}"/>
              </a:ext>
            </a:extLst>
          </p:cNvPr>
          <p:cNvSpPr txBox="1"/>
          <p:nvPr/>
        </p:nvSpPr>
        <p:spPr>
          <a:xfrm>
            <a:off x="6900899" y="2188396"/>
            <a:ext cx="5291101" cy="2862322"/>
          </a:xfrm>
          <a:prstGeom prst="rect">
            <a:avLst/>
          </a:prstGeom>
          <a:noFill/>
        </p:spPr>
        <p:txBody>
          <a:bodyPr wrap="square" rtlCol="0">
            <a:spAutoFit/>
          </a:bodyPr>
          <a:lstStyle/>
          <a:p>
            <a:r>
              <a:rPr lang="en-US" sz="2000" dirty="0"/>
              <a:t>The shown data is disclosed on an indexed basis (2020 = 100).  </a:t>
            </a:r>
          </a:p>
          <a:p>
            <a:endParaRPr lang="en-US" sz="2000" dirty="0"/>
          </a:p>
          <a:p>
            <a:r>
              <a:rPr lang="en-US" sz="2000" dirty="0"/>
              <a:t>Over the 2025 – 2050 period, MTC/ABAG growth at 24.1% is: </a:t>
            </a:r>
          </a:p>
          <a:p>
            <a:pPr marL="285750" indent="-285750">
              <a:buFont typeface="Arial" panose="020B0604020202020204" pitchFamily="34" charset="0"/>
              <a:buChar char="•"/>
            </a:pPr>
            <a:r>
              <a:rPr lang="en-US" sz="2000" b="1" dirty="0"/>
              <a:t>3.8 times faster than DRU</a:t>
            </a:r>
          </a:p>
          <a:p>
            <a:pPr marL="285750" indent="-285750">
              <a:buFont typeface="Arial" panose="020B0604020202020204" pitchFamily="34" charset="0"/>
              <a:buChar char="•"/>
            </a:pPr>
            <a:r>
              <a:rPr lang="en-US" sz="2000" dirty="0"/>
              <a:t>12.7 times faster than the Alternate scenario</a:t>
            </a:r>
          </a:p>
          <a:p>
            <a:pPr marL="285750" indent="-285750">
              <a:buFont typeface="Arial" panose="020B0604020202020204" pitchFamily="34" charset="0"/>
              <a:buChar char="•"/>
            </a:pPr>
            <a:r>
              <a:rPr lang="en-US" sz="2000" b="1" dirty="0"/>
              <a:t>9.6 times faster than DRU projection for California excluding the Bay Area   </a:t>
            </a:r>
          </a:p>
        </p:txBody>
      </p:sp>
    </p:spTree>
    <p:extLst>
      <p:ext uri="{BB962C8B-B14F-4D97-AF65-F5344CB8AC3E}">
        <p14:creationId xmlns:p14="http://schemas.microsoft.com/office/powerpoint/2010/main" val="3483896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5B16D0-7068-4D55-712B-C140F695F8D3}"/>
              </a:ext>
            </a:extLst>
          </p:cNvPr>
          <p:cNvSpPr>
            <a:spLocks noGrp="1"/>
          </p:cNvSpPr>
          <p:nvPr>
            <p:ph type="sldNum" sz="quarter" idx="12"/>
          </p:nvPr>
        </p:nvSpPr>
        <p:spPr/>
        <p:txBody>
          <a:bodyPr/>
          <a:lstStyle/>
          <a:p>
            <a:fld id="{652F9D95-DC7F-1445-B7EE-5346E74D38C7}" type="slidenum">
              <a:rPr lang="en-US" smtClean="0"/>
              <a:t>8</a:t>
            </a:fld>
            <a:endParaRPr lang="en-US"/>
          </a:p>
        </p:txBody>
      </p:sp>
      <p:sp>
        <p:nvSpPr>
          <p:cNvPr id="3" name="TextBox 2">
            <a:extLst>
              <a:ext uri="{FF2B5EF4-FFF2-40B4-BE49-F238E27FC236}">
                <a16:creationId xmlns:a16="http://schemas.microsoft.com/office/drawing/2014/main" id="{95CB9720-D74D-1E55-0DEF-61619C9EAFC6}"/>
              </a:ext>
            </a:extLst>
          </p:cNvPr>
          <p:cNvSpPr txBox="1"/>
          <p:nvPr/>
        </p:nvSpPr>
        <p:spPr>
          <a:xfrm>
            <a:off x="1150706" y="170945"/>
            <a:ext cx="10890606" cy="1077218"/>
          </a:xfrm>
          <a:prstGeom prst="rect">
            <a:avLst/>
          </a:prstGeom>
          <a:noFill/>
        </p:spPr>
        <p:txBody>
          <a:bodyPr wrap="square" rtlCol="0">
            <a:spAutoFit/>
          </a:bodyPr>
          <a:lstStyle/>
          <a:p>
            <a:r>
              <a:rPr lang="en-US" sz="3200" dirty="0"/>
              <a:t>MTC/ABAG Projections of Population, Jobs, Households, and Housing Units</a:t>
            </a:r>
          </a:p>
        </p:txBody>
      </p:sp>
      <p:sp>
        <p:nvSpPr>
          <p:cNvPr id="6" name="TextBox 5">
            <a:extLst>
              <a:ext uri="{FF2B5EF4-FFF2-40B4-BE49-F238E27FC236}">
                <a16:creationId xmlns:a16="http://schemas.microsoft.com/office/drawing/2014/main" id="{B454AD6F-6C42-C391-BC2F-4C0AB3FA2831}"/>
              </a:ext>
            </a:extLst>
          </p:cNvPr>
          <p:cNvSpPr txBox="1"/>
          <p:nvPr/>
        </p:nvSpPr>
        <p:spPr>
          <a:xfrm>
            <a:off x="1232899" y="3659668"/>
            <a:ext cx="7695344" cy="369332"/>
          </a:xfrm>
          <a:prstGeom prst="rect">
            <a:avLst/>
          </a:prstGeom>
          <a:noFill/>
        </p:spPr>
        <p:txBody>
          <a:bodyPr wrap="square" rtlCol="0">
            <a:spAutoFit/>
          </a:bodyPr>
          <a:lstStyle/>
          <a:p>
            <a:r>
              <a:rPr lang="en-US" dirty="0"/>
              <a:t>Source: MTC/ABAG</a:t>
            </a:r>
          </a:p>
        </p:txBody>
      </p:sp>
      <p:sp>
        <p:nvSpPr>
          <p:cNvPr id="8" name="TextBox 7">
            <a:extLst>
              <a:ext uri="{FF2B5EF4-FFF2-40B4-BE49-F238E27FC236}">
                <a16:creationId xmlns:a16="http://schemas.microsoft.com/office/drawing/2014/main" id="{81CD9868-17E4-51F9-A9AF-CD2942C3DF1C}"/>
              </a:ext>
            </a:extLst>
          </p:cNvPr>
          <p:cNvSpPr txBox="1"/>
          <p:nvPr/>
        </p:nvSpPr>
        <p:spPr>
          <a:xfrm>
            <a:off x="1232899" y="4520917"/>
            <a:ext cx="10202238" cy="1938992"/>
          </a:xfrm>
          <a:prstGeom prst="rect">
            <a:avLst/>
          </a:prstGeom>
          <a:noFill/>
        </p:spPr>
        <p:txBody>
          <a:bodyPr wrap="square" rtlCol="0">
            <a:spAutoFit/>
          </a:bodyPr>
          <a:lstStyle/>
          <a:p>
            <a:r>
              <a:rPr lang="en-US" sz="2000" dirty="0"/>
              <a:t>The population projections are already way too high.  The ones for Jobs, Households, and Housing Units are even more unrealistic. </a:t>
            </a:r>
          </a:p>
          <a:p>
            <a:endParaRPr lang="en-US" sz="2000" dirty="0"/>
          </a:p>
          <a:p>
            <a:r>
              <a:rPr lang="en-US" sz="2000" dirty="0"/>
              <a:t>Notice that MTC/ABAG started with 2020.  </a:t>
            </a:r>
          </a:p>
          <a:p>
            <a:endParaRPr lang="en-US" sz="2000" dirty="0"/>
          </a:p>
          <a:p>
            <a:r>
              <a:rPr lang="en-US" sz="2000" dirty="0"/>
              <a:t>Our analysis used history 2000 – 2025 and projections 2025 -2050.    </a:t>
            </a:r>
          </a:p>
        </p:txBody>
      </p:sp>
      <p:pic>
        <p:nvPicPr>
          <p:cNvPr id="4" name="Picture 3">
            <a:extLst>
              <a:ext uri="{FF2B5EF4-FFF2-40B4-BE49-F238E27FC236}">
                <a16:creationId xmlns:a16="http://schemas.microsoft.com/office/drawing/2014/main" id="{63CF9AAF-06BA-CEC3-8290-FB7248C84553}"/>
              </a:ext>
            </a:extLst>
          </p:cNvPr>
          <p:cNvPicPr>
            <a:picLocks noChangeAspect="1"/>
          </p:cNvPicPr>
          <p:nvPr/>
        </p:nvPicPr>
        <p:blipFill>
          <a:blip r:embed="rId2"/>
          <a:stretch>
            <a:fillRect/>
          </a:stretch>
        </p:blipFill>
        <p:spPr>
          <a:xfrm>
            <a:off x="1123372" y="1360858"/>
            <a:ext cx="7487228" cy="2277297"/>
          </a:xfrm>
          <a:prstGeom prst="rect">
            <a:avLst/>
          </a:prstGeom>
        </p:spPr>
      </p:pic>
    </p:spTree>
    <p:extLst>
      <p:ext uri="{BB962C8B-B14F-4D97-AF65-F5344CB8AC3E}">
        <p14:creationId xmlns:p14="http://schemas.microsoft.com/office/powerpoint/2010/main" val="2479340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8117B95-F109-F12A-6873-D8609B0E316D}"/>
              </a:ext>
            </a:extLst>
          </p:cNvPr>
          <p:cNvPicPr>
            <a:picLocks noChangeAspect="1"/>
          </p:cNvPicPr>
          <p:nvPr/>
        </p:nvPicPr>
        <p:blipFill>
          <a:blip r:embed="rId2"/>
          <a:stretch>
            <a:fillRect/>
          </a:stretch>
        </p:blipFill>
        <p:spPr>
          <a:xfrm>
            <a:off x="345896" y="1277047"/>
            <a:ext cx="7099443" cy="5444428"/>
          </a:xfrm>
          <a:prstGeom prst="rect">
            <a:avLst/>
          </a:prstGeom>
        </p:spPr>
      </p:pic>
      <p:sp>
        <p:nvSpPr>
          <p:cNvPr id="3" name="Slide Number Placeholder 2">
            <a:extLst>
              <a:ext uri="{FF2B5EF4-FFF2-40B4-BE49-F238E27FC236}">
                <a16:creationId xmlns:a16="http://schemas.microsoft.com/office/drawing/2014/main" id="{4287DFA8-F872-03E7-031E-E8A0650EAFBF}"/>
              </a:ext>
            </a:extLst>
          </p:cNvPr>
          <p:cNvSpPr>
            <a:spLocks noGrp="1"/>
          </p:cNvSpPr>
          <p:nvPr>
            <p:ph type="sldNum" sz="quarter" idx="12"/>
          </p:nvPr>
        </p:nvSpPr>
        <p:spPr/>
        <p:txBody>
          <a:bodyPr/>
          <a:lstStyle/>
          <a:p>
            <a:fld id="{652F9D95-DC7F-1445-B7EE-5346E74D38C7}" type="slidenum">
              <a:rPr lang="en-US" smtClean="0"/>
              <a:t>9</a:t>
            </a:fld>
            <a:endParaRPr lang="en-US"/>
          </a:p>
        </p:txBody>
      </p:sp>
      <p:sp>
        <p:nvSpPr>
          <p:cNvPr id="4" name="TextBox 3">
            <a:extLst>
              <a:ext uri="{FF2B5EF4-FFF2-40B4-BE49-F238E27FC236}">
                <a16:creationId xmlns:a16="http://schemas.microsoft.com/office/drawing/2014/main" id="{286A16D1-0466-69C6-AFD1-65E279270D84}"/>
              </a:ext>
            </a:extLst>
          </p:cNvPr>
          <p:cNvSpPr txBox="1"/>
          <p:nvPr/>
        </p:nvSpPr>
        <p:spPr>
          <a:xfrm>
            <a:off x="345896" y="136525"/>
            <a:ext cx="11685142" cy="1077218"/>
          </a:xfrm>
          <a:prstGeom prst="rect">
            <a:avLst/>
          </a:prstGeom>
          <a:noFill/>
        </p:spPr>
        <p:txBody>
          <a:bodyPr wrap="square" rtlCol="0">
            <a:spAutoFit/>
          </a:bodyPr>
          <a:lstStyle/>
          <a:p>
            <a:r>
              <a:rPr lang="en-US" sz="3200" dirty="0"/>
              <a:t>A metric to assess the growth prospect for Jobs, Population, and Housing</a:t>
            </a:r>
          </a:p>
        </p:txBody>
      </p:sp>
      <p:sp>
        <p:nvSpPr>
          <p:cNvPr id="5" name="TextBox 4">
            <a:extLst>
              <a:ext uri="{FF2B5EF4-FFF2-40B4-BE49-F238E27FC236}">
                <a16:creationId xmlns:a16="http://schemas.microsoft.com/office/drawing/2014/main" id="{E0BC157E-C1B5-A03B-CD15-E1FDA369EC38}"/>
              </a:ext>
            </a:extLst>
          </p:cNvPr>
          <p:cNvSpPr txBox="1"/>
          <p:nvPr/>
        </p:nvSpPr>
        <p:spPr>
          <a:xfrm>
            <a:off x="7643973" y="996593"/>
            <a:ext cx="4548027" cy="5262979"/>
          </a:xfrm>
          <a:prstGeom prst="rect">
            <a:avLst/>
          </a:prstGeom>
          <a:noFill/>
        </p:spPr>
        <p:txBody>
          <a:bodyPr wrap="square" rtlCol="0">
            <a:spAutoFit/>
          </a:bodyPr>
          <a:lstStyle/>
          <a:p>
            <a:r>
              <a:rPr lang="en-US" sz="2400" dirty="0"/>
              <a:t>The nationwide commercial office space crisis has not abated.  It is getting worse.  San Francisco has the highest vacancy rate among major markets (&gt; 35%).  San Jose and Oakland vacancy rates are following a similar rising trend; and  are at their respective record levels. </a:t>
            </a:r>
          </a:p>
          <a:p>
            <a:endParaRPr lang="en-US" sz="2400" dirty="0"/>
          </a:p>
          <a:p>
            <a:r>
              <a:rPr lang="en-US" sz="2400" dirty="0"/>
              <a:t>Remote work, traffic, adverse migration trends &amp; policies, high costs have a permanent effect on the Bay Area’s prospective growth. </a:t>
            </a:r>
          </a:p>
        </p:txBody>
      </p:sp>
    </p:spTree>
    <p:extLst>
      <p:ext uri="{BB962C8B-B14F-4D97-AF65-F5344CB8AC3E}">
        <p14:creationId xmlns:p14="http://schemas.microsoft.com/office/powerpoint/2010/main" val="2377798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551</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Helvetica</vt:lpstr>
      <vt:lpstr>Office Theme</vt:lpstr>
      <vt:lpstr>MTC/ABAG Demographic Forecast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Gaetan Lion</dc:creator>
  <cp:lastModifiedBy>Maurice Green</cp:lastModifiedBy>
  <cp:revision>22</cp:revision>
  <cp:lastPrinted>2025-11-03T00:39:50Z</cp:lastPrinted>
  <dcterms:created xsi:type="dcterms:W3CDTF">2025-11-01T00:13:47Z</dcterms:created>
  <dcterms:modified xsi:type="dcterms:W3CDTF">2025-11-05T01:24:22Z</dcterms:modified>
</cp:coreProperties>
</file>