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99" r:id="rId1"/>
  </p:sldMasterIdLst>
  <p:notesMasterIdLst>
    <p:notesMasterId r:id="rId20"/>
  </p:notesMasterIdLst>
  <p:sldIdLst>
    <p:sldId id="351" r:id="rId2"/>
    <p:sldId id="352" r:id="rId3"/>
    <p:sldId id="353" r:id="rId4"/>
    <p:sldId id="324" r:id="rId5"/>
    <p:sldId id="335" r:id="rId6"/>
    <p:sldId id="336" r:id="rId7"/>
    <p:sldId id="340" r:id="rId8"/>
    <p:sldId id="343" r:id="rId9"/>
    <p:sldId id="341" r:id="rId10"/>
    <p:sldId id="342" r:id="rId11"/>
    <p:sldId id="333" r:id="rId12"/>
    <p:sldId id="334" r:id="rId13"/>
    <p:sldId id="337" r:id="rId14"/>
    <p:sldId id="301" r:id="rId15"/>
    <p:sldId id="331" r:id="rId16"/>
    <p:sldId id="344" r:id="rId17"/>
    <p:sldId id="296" r:id="rId18"/>
    <p:sldId id="289" r:id="rId19"/>
  </p:sldIdLst>
  <p:sldSz cx="10077450" cy="566896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egg Dieguez" initials="GD" lastIdx="1" clrIdx="0">
    <p:extLst>
      <p:ext uri="{19B8F6BF-5375-455C-9EA6-DF929625EA0E}">
        <p15:presenceInfo xmlns:p15="http://schemas.microsoft.com/office/powerpoint/2012/main" userId="85d484660c2b62f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9900FF"/>
    <a:srgbClr val="000066"/>
    <a:srgbClr val="CC99FF"/>
    <a:srgbClr val="FF00FF"/>
    <a:srgbClr val="CC0000"/>
    <a:srgbClr val="F8F8F8"/>
    <a:srgbClr val="33CC33"/>
    <a:srgbClr val="6699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7" autoAdjust="0"/>
    <p:restoredTop sz="94608" autoAdjust="0"/>
  </p:normalViewPr>
  <p:slideViewPr>
    <p:cSldViewPr snapToGrid="0">
      <p:cViewPr varScale="1">
        <p:scale>
          <a:sx n="79" d="100"/>
          <a:sy n="79" d="100"/>
        </p:scale>
        <p:origin x="774" y="78"/>
      </p:cViewPr>
      <p:guideLst/>
    </p:cSldViewPr>
  </p:slideViewPr>
  <p:outlineViewPr>
    <p:cViewPr>
      <p:scale>
        <a:sx n="33" d="100"/>
        <a:sy n="33" d="100"/>
      </p:scale>
      <p:origin x="0" y="-780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77" d="100"/>
          <a:sy n="77" d="100"/>
        </p:scale>
        <p:origin x="3192"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6AA31098-90CF-4E3E-B9DE-1F21E76AA900}" type="datetimeFigureOut">
              <a:rPr lang="en-US" smtClean="0"/>
              <a:t>11/4/2025</a:t>
            </a:fld>
            <a:endParaRPr lang="en-US"/>
          </a:p>
        </p:txBody>
      </p:sp>
      <p:sp>
        <p:nvSpPr>
          <p:cNvPr id="4" name="Slide Image Placeholder 3"/>
          <p:cNvSpPr>
            <a:spLocks noGrp="1" noRot="1" noChangeAspect="1"/>
          </p:cNvSpPr>
          <p:nvPr>
            <p:ph type="sldImg" idx="2"/>
          </p:nvPr>
        </p:nvSpPr>
        <p:spPr>
          <a:xfrm>
            <a:off x="869950" y="1257300"/>
            <a:ext cx="6032500"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73270897-5C88-4009-A438-EE3A2EF92E72}" type="slidenum">
              <a:rPr lang="en-US" smtClean="0"/>
              <a:t>‹#›</a:t>
            </a:fld>
            <a:endParaRPr lang="en-US"/>
          </a:p>
        </p:txBody>
      </p:sp>
    </p:spTree>
    <p:extLst>
      <p:ext uri="{BB962C8B-B14F-4D97-AF65-F5344CB8AC3E}">
        <p14:creationId xmlns:p14="http://schemas.microsoft.com/office/powerpoint/2010/main" val="572561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a:t>
            </a:fld>
            <a:endParaRPr lang="en-US"/>
          </a:p>
        </p:txBody>
      </p:sp>
    </p:spTree>
    <p:extLst>
      <p:ext uri="{BB962C8B-B14F-4D97-AF65-F5344CB8AC3E}">
        <p14:creationId xmlns:p14="http://schemas.microsoft.com/office/powerpoint/2010/main" val="6176864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10</a:t>
            </a:fld>
            <a:endParaRPr lang="en-US"/>
          </a:p>
        </p:txBody>
      </p:sp>
    </p:spTree>
    <p:extLst>
      <p:ext uri="{BB962C8B-B14F-4D97-AF65-F5344CB8AC3E}">
        <p14:creationId xmlns:p14="http://schemas.microsoft.com/office/powerpoint/2010/main" val="3374402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11</a:t>
            </a:fld>
            <a:endParaRPr lang="en-US"/>
          </a:p>
        </p:txBody>
      </p:sp>
    </p:spTree>
    <p:extLst>
      <p:ext uri="{BB962C8B-B14F-4D97-AF65-F5344CB8AC3E}">
        <p14:creationId xmlns:p14="http://schemas.microsoft.com/office/powerpoint/2010/main" val="2921289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12</a:t>
            </a:fld>
            <a:endParaRPr lang="en-US"/>
          </a:p>
        </p:txBody>
      </p:sp>
    </p:spTree>
    <p:extLst>
      <p:ext uri="{BB962C8B-B14F-4D97-AF65-F5344CB8AC3E}">
        <p14:creationId xmlns:p14="http://schemas.microsoft.com/office/powerpoint/2010/main" val="1457005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13</a:t>
            </a:fld>
            <a:endParaRPr lang="en-US"/>
          </a:p>
        </p:txBody>
      </p:sp>
    </p:spTree>
    <p:extLst>
      <p:ext uri="{BB962C8B-B14F-4D97-AF65-F5344CB8AC3E}">
        <p14:creationId xmlns:p14="http://schemas.microsoft.com/office/powerpoint/2010/main" val="1723449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14</a:t>
            </a:fld>
            <a:endParaRPr lang="en-US"/>
          </a:p>
        </p:txBody>
      </p:sp>
    </p:spTree>
    <p:extLst>
      <p:ext uri="{BB962C8B-B14F-4D97-AF65-F5344CB8AC3E}">
        <p14:creationId xmlns:p14="http://schemas.microsoft.com/office/powerpoint/2010/main" val="166210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15</a:t>
            </a:fld>
            <a:endParaRPr lang="en-US"/>
          </a:p>
        </p:txBody>
      </p:sp>
    </p:spTree>
    <p:extLst>
      <p:ext uri="{BB962C8B-B14F-4D97-AF65-F5344CB8AC3E}">
        <p14:creationId xmlns:p14="http://schemas.microsoft.com/office/powerpoint/2010/main" val="3929082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16</a:t>
            </a:fld>
            <a:endParaRPr lang="en-US"/>
          </a:p>
        </p:txBody>
      </p:sp>
    </p:spTree>
    <p:extLst>
      <p:ext uri="{BB962C8B-B14F-4D97-AF65-F5344CB8AC3E}">
        <p14:creationId xmlns:p14="http://schemas.microsoft.com/office/powerpoint/2010/main" val="1775647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17</a:t>
            </a:fld>
            <a:endParaRPr lang="en-US"/>
          </a:p>
        </p:txBody>
      </p:sp>
    </p:spTree>
    <p:extLst>
      <p:ext uri="{BB962C8B-B14F-4D97-AF65-F5344CB8AC3E}">
        <p14:creationId xmlns:p14="http://schemas.microsoft.com/office/powerpoint/2010/main" val="24788835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18</a:t>
            </a:fld>
            <a:endParaRPr lang="en-US"/>
          </a:p>
        </p:txBody>
      </p:sp>
    </p:spTree>
    <p:extLst>
      <p:ext uri="{BB962C8B-B14F-4D97-AF65-F5344CB8AC3E}">
        <p14:creationId xmlns:p14="http://schemas.microsoft.com/office/powerpoint/2010/main" val="4280256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2</a:t>
            </a:fld>
            <a:endParaRPr lang="en-US"/>
          </a:p>
        </p:txBody>
      </p:sp>
    </p:spTree>
    <p:extLst>
      <p:ext uri="{BB962C8B-B14F-4D97-AF65-F5344CB8AC3E}">
        <p14:creationId xmlns:p14="http://schemas.microsoft.com/office/powerpoint/2010/main" val="2060609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3</a:t>
            </a:fld>
            <a:endParaRPr lang="en-US"/>
          </a:p>
        </p:txBody>
      </p:sp>
    </p:spTree>
    <p:extLst>
      <p:ext uri="{BB962C8B-B14F-4D97-AF65-F5344CB8AC3E}">
        <p14:creationId xmlns:p14="http://schemas.microsoft.com/office/powerpoint/2010/main" val="1745319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4</a:t>
            </a:fld>
            <a:endParaRPr lang="en-US"/>
          </a:p>
        </p:txBody>
      </p:sp>
    </p:spTree>
    <p:extLst>
      <p:ext uri="{BB962C8B-B14F-4D97-AF65-F5344CB8AC3E}">
        <p14:creationId xmlns:p14="http://schemas.microsoft.com/office/powerpoint/2010/main" val="3724704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5</a:t>
            </a:fld>
            <a:endParaRPr lang="en-US"/>
          </a:p>
        </p:txBody>
      </p:sp>
    </p:spTree>
    <p:extLst>
      <p:ext uri="{BB962C8B-B14F-4D97-AF65-F5344CB8AC3E}">
        <p14:creationId xmlns:p14="http://schemas.microsoft.com/office/powerpoint/2010/main" val="2993898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6</a:t>
            </a:fld>
            <a:endParaRPr lang="en-US"/>
          </a:p>
        </p:txBody>
      </p:sp>
    </p:spTree>
    <p:extLst>
      <p:ext uri="{BB962C8B-B14F-4D97-AF65-F5344CB8AC3E}">
        <p14:creationId xmlns:p14="http://schemas.microsoft.com/office/powerpoint/2010/main" val="516893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7</a:t>
            </a:fld>
            <a:endParaRPr lang="en-US"/>
          </a:p>
        </p:txBody>
      </p:sp>
    </p:spTree>
    <p:extLst>
      <p:ext uri="{BB962C8B-B14F-4D97-AF65-F5344CB8AC3E}">
        <p14:creationId xmlns:p14="http://schemas.microsoft.com/office/powerpoint/2010/main" val="1003970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8</a:t>
            </a:fld>
            <a:endParaRPr lang="en-US"/>
          </a:p>
        </p:txBody>
      </p:sp>
    </p:spTree>
    <p:extLst>
      <p:ext uri="{BB962C8B-B14F-4D97-AF65-F5344CB8AC3E}">
        <p14:creationId xmlns:p14="http://schemas.microsoft.com/office/powerpoint/2010/main" val="4001934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270897-5C88-4009-A438-EE3A2EF92E72}" type="slidenum">
              <a:rPr lang="en-US" smtClean="0"/>
              <a:t>9</a:t>
            </a:fld>
            <a:endParaRPr lang="en-US"/>
          </a:p>
        </p:txBody>
      </p:sp>
    </p:spTree>
    <p:extLst>
      <p:ext uri="{BB962C8B-B14F-4D97-AF65-F5344CB8AC3E}">
        <p14:creationId xmlns:p14="http://schemas.microsoft.com/office/powerpoint/2010/main" val="879514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74543-E4F4-9A29-392C-B99AA9CFC12F}"/>
              </a:ext>
            </a:extLst>
          </p:cNvPr>
          <p:cNvSpPr>
            <a:spLocks noGrp="1"/>
          </p:cNvSpPr>
          <p:nvPr>
            <p:ph type="ctrTitle"/>
          </p:nvPr>
        </p:nvSpPr>
        <p:spPr>
          <a:xfrm>
            <a:off x="1300694" y="1277400"/>
            <a:ext cx="7558088" cy="1973639"/>
          </a:xfrm>
          <a:solidFill>
            <a:srgbClr val="00008A"/>
          </a:solidFill>
        </p:spPr>
        <p:txBody>
          <a:bodyPr anchor="ctr"/>
          <a:lstStyle>
            <a:lvl1pPr algn="ctr">
              <a:defRPr sz="4960"/>
            </a:lvl1pPr>
          </a:lstStyle>
          <a:p>
            <a:r>
              <a:rPr lang="en-US" dirty="0"/>
              <a:t>Click to edit Master title style</a:t>
            </a:r>
          </a:p>
        </p:txBody>
      </p:sp>
      <p:sp>
        <p:nvSpPr>
          <p:cNvPr id="3" name="Subtitle 2">
            <a:extLst>
              <a:ext uri="{FF2B5EF4-FFF2-40B4-BE49-F238E27FC236}">
                <a16:creationId xmlns:a16="http://schemas.microsoft.com/office/drawing/2014/main" id="{89C21D4C-5BE4-E461-09F7-E973DF5974CA}"/>
              </a:ext>
            </a:extLst>
          </p:cNvPr>
          <p:cNvSpPr>
            <a:spLocks noGrp="1"/>
          </p:cNvSpPr>
          <p:nvPr>
            <p:ph type="subTitle" idx="1"/>
          </p:nvPr>
        </p:nvSpPr>
        <p:spPr>
          <a:xfrm>
            <a:off x="1300694" y="3437608"/>
            <a:ext cx="7558088" cy="1368687"/>
          </a:xfrm>
        </p:spPr>
        <p:txBody>
          <a:bodyPr anchor="ctr"/>
          <a:lstStyle>
            <a:lvl1pPr marL="0" indent="0" algn="ctr">
              <a:buNone/>
              <a:defRPr sz="1984"/>
            </a:lvl1pPr>
            <a:lvl2pPr marL="377922" indent="0" algn="ctr">
              <a:buNone/>
              <a:defRPr sz="1653"/>
            </a:lvl2pPr>
            <a:lvl3pPr marL="755843" indent="0" algn="ctr">
              <a:buNone/>
              <a:defRPr sz="1488"/>
            </a:lvl3pPr>
            <a:lvl4pPr marL="1133765" indent="0" algn="ctr">
              <a:buNone/>
              <a:defRPr sz="1323"/>
            </a:lvl4pPr>
            <a:lvl5pPr marL="1511686" indent="0" algn="ctr">
              <a:buNone/>
              <a:defRPr sz="1323"/>
            </a:lvl5pPr>
            <a:lvl6pPr marL="1889608" indent="0" algn="ctr">
              <a:buNone/>
              <a:defRPr sz="1323"/>
            </a:lvl6pPr>
            <a:lvl7pPr marL="2267529" indent="0" algn="ctr">
              <a:buNone/>
              <a:defRPr sz="1323"/>
            </a:lvl7pPr>
            <a:lvl8pPr marL="2645451" indent="0" algn="ctr">
              <a:buNone/>
              <a:defRPr sz="1323"/>
            </a:lvl8pPr>
            <a:lvl9pPr marL="3023372" indent="0" algn="ctr">
              <a:buNone/>
              <a:defRPr sz="1323"/>
            </a:lvl9pPr>
          </a:lstStyle>
          <a:p>
            <a:r>
              <a:rPr lang="en-US" dirty="0"/>
              <a:t>Click to edit Master subtitle style</a:t>
            </a:r>
          </a:p>
        </p:txBody>
      </p:sp>
      <p:sp>
        <p:nvSpPr>
          <p:cNvPr id="4" name="Date Placeholder 3">
            <a:extLst>
              <a:ext uri="{FF2B5EF4-FFF2-40B4-BE49-F238E27FC236}">
                <a16:creationId xmlns:a16="http://schemas.microsoft.com/office/drawing/2014/main" id="{F01CAAC8-B707-B6A3-176A-B5B9D10BD3BE}"/>
              </a:ext>
            </a:extLst>
          </p:cNvPr>
          <p:cNvSpPr>
            <a:spLocks noGrp="1"/>
          </p:cNvSpPr>
          <p:nvPr>
            <p:ph type="dt" sz="half" idx="10"/>
          </p:nvPr>
        </p:nvSpPr>
        <p:spPr>
          <a:xfrm>
            <a:off x="8043065" y="5223436"/>
            <a:ext cx="1214275" cy="301820"/>
          </a:xfrm>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2E726A11-5B28-818C-EEB0-31D4D0314AD9}"/>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3931356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80A62-08D9-EF99-BBBA-C7D0D6A9C5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045F30-DF23-1FB6-1080-0FE64958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DE6AC0-B73C-458F-BC66-F13B696F4A5D}"/>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BC6D1344-208C-F0B9-13EC-ADA51B272983}"/>
              </a:ext>
            </a:extLst>
          </p:cNvPr>
          <p:cNvSpPr>
            <a:spLocks noGrp="1"/>
          </p:cNvSpPr>
          <p:nvPr>
            <p:ph type="ftr" sz="quarter" idx="11"/>
          </p:nvPr>
        </p:nvSpPr>
        <p:spPr>
          <a:xfrm>
            <a:off x="3338156" y="5254289"/>
            <a:ext cx="3401139" cy="301820"/>
          </a:xfrm>
          <a:prstGeom prst="rect">
            <a:avLst/>
          </a:prstGeom>
        </p:spPr>
        <p:txBody>
          <a:bodyPr/>
          <a:lstStyle/>
          <a:p>
            <a:pPr defTabSz="755843"/>
            <a:endParaRPr lang="en-US" sz="1488">
              <a:solidFill>
                <a:prstClr val="black"/>
              </a:solidFill>
            </a:endParaRPr>
          </a:p>
        </p:txBody>
      </p:sp>
      <p:sp>
        <p:nvSpPr>
          <p:cNvPr id="6" name="Slide Number Placeholder 5">
            <a:extLst>
              <a:ext uri="{FF2B5EF4-FFF2-40B4-BE49-F238E27FC236}">
                <a16:creationId xmlns:a16="http://schemas.microsoft.com/office/drawing/2014/main" id="{63103DB2-D567-7823-47D7-534F0ED97DF7}"/>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3507217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A4A85B-3725-09D2-B986-AD74499D5692}"/>
              </a:ext>
            </a:extLst>
          </p:cNvPr>
          <p:cNvSpPr>
            <a:spLocks noGrp="1"/>
          </p:cNvSpPr>
          <p:nvPr>
            <p:ph type="title" orient="vert"/>
          </p:nvPr>
        </p:nvSpPr>
        <p:spPr>
          <a:xfrm>
            <a:off x="7211675" y="301820"/>
            <a:ext cx="2172950" cy="4804184"/>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5022CA48-85FF-D02D-2F16-468F36B95B59}"/>
              </a:ext>
            </a:extLst>
          </p:cNvPr>
          <p:cNvSpPr>
            <a:spLocks noGrp="1"/>
          </p:cNvSpPr>
          <p:nvPr>
            <p:ph type="body" orient="vert" idx="1"/>
          </p:nvPr>
        </p:nvSpPr>
        <p:spPr>
          <a:xfrm>
            <a:off x="692825" y="301820"/>
            <a:ext cx="6392882" cy="48041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2AAA13-53C0-6F4C-CA31-9B4DA0B589C4}"/>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3C2F2B80-C9C8-0FB8-BE7D-BAA81B39F8FC}"/>
              </a:ext>
            </a:extLst>
          </p:cNvPr>
          <p:cNvSpPr>
            <a:spLocks noGrp="1"/>
          </p:cNvSpPr>
          <p:nvPr>
            <p:ph type="ftr" sz="quarter" idx="11"/>
          </p:nvPr>
        </p:nvSpPr>
        <p:spPr>
          <a:xfrm>
            <a:off x="3338156" y="5254289"/>
            <a:ext cx="3401139" cy="301820"/>
          </a:xfrm>
          <a:prstGeom prst="rect">
            <a:avLst/>
          </a:prstGeom>
        </p:spPr>
        <p:txBody>
          <a:bodyPr/>
          <a:lstStyle/>
          <a:p>
            <a:pPr defTabSz="755843"/>
            <a:endParaRPr lang="en-US" sz="1488">
              <a:solidFill>
                <a:prstClr val="black"/>
              </a:solidFill>
            </a:endParaRPr>
          </a:p>
        </p:txBody>
      </p:sp>
      <p:sp>
        <p:nvSpPr>
          <p:cNvPr id="6" name="Slide Number Placeholder 5">
            <a:extLst>
              <a:ext uri="{FF2B5EF4-FFF2-40B4-BE49-F238E27FC236}">
                <a16:creationId xmlns:a16="http://schemas.microsoft.com/office/drawing/2014/main" id="{D215DBFC-424B-24FF-3699-4017F15EEC19}"/>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1203709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0" y="25545"/>
            <a:ext cx="9144000" cy="946080"/>
          </a:xfrm>
          <a:prstGeom prst="rect">
            <a:avLst/>
          </a:prstGeom>
          <a:noFill/>
          <a:ln w="0">
            <a:noFill/>
          </a:ln>
        </p:spPr>
        <p:txBody>
          <a:bodyPr lIns="182880" tIns="91440" rIns="0" bIns="91440" anchor="ctr">
            <a:noAutofit/>
          </a:bodyPr>
          <a:lstStyle>
            <a:lvl1pPr>
              <a:defRPr sz="4000" b="1">
                <a:effectLst>
                  <a:outerShdw blurRad="38100" dist="38100" dir="2700000" algn="tl">
                    <a:srgbClr val="000000">
                      <a:alpha val="43137"/>
                    </a:srgbClr>
                  </a:outerShdw>
                </a:effectLst>
              </a:defRPr>
            </a:lvl1pPr>
          </a:lstStyle>
          <a:p>
            <a:pPr algn="ctr">
              <a:buNone/>
            </a:pPr>
            <a:endParaRPr lang="en-US" sz="4400" b="0" strike="noStrike" spc="-1" dirty="0">
              <a:latin typeface="Arial"/>
            </a:endParaRPr>
          </a:p>
        </p:txBody>
      </p:sp>
      <p:sp>
        <p:nvSpPr>
          <p:cNvPr id="47" name="PlaceHolder 2"/>
          <p:cNvSpPr>
            <a:spLocks noGrp="1"/>
          </p:cNvSpPr>
          <p:nvPr>
            <p:ph/>
          </p:nvPr>
        </p:nvSpPr>
        <p:spPr>
          <a:xfrm>
            <a:off x="332508" y="1073727"/>
            <a:ext cx="9497292" cy="4287981"/>
          </a:xfrm>
          <a:prstGeom prst="rect">
            <a:avLst/>
          </a:prstGeom>
          <a:noFill/>
          <a:ln w="0">
            <a:noFill/>
          </a:ln>
        </p:spPr>
        <p:txBody>
          <a:bodyPr lIns="0" tIns="0" rIns="0" bIns="0" anchor="t">
            <a:normAutofit/>
          </a:bodyPr>
          <a:lstStyle/>
          <a:p>
            <a:endParaRPr lang="en-US" sz="3200" b="0" strike="noStrike" spc="-1" dirty="0">
              <a:latin typeface="Arial"/>
            </a:endParaRPr>
          </a:p>
        </p:txBody>
      </p:sp>
    </p:spTree>
    <p:extLst>
      <p:ext uri="{BB962C8B-B14F-4D97-AF65-F5344CB8AC3E}">
        <p14:creationId xmlns:p14="http://schemas.microsoft.com/office/powerpoint/2010/main" val="453116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F9DBD-7F96-92D7-2C99-9C68878A6E85}"/>
              </a:ext>
            </a:extLst>
          </p:cNvPr>
          <p:cNvSpPr>
            <a:spLocks noGrp="1"/>
          </p:cNvSpPr>
          <p:nvPr>
            <p:ph type="title"/>
          </p:nvPr>
        </p:nvSpPr>
        <p:spPr>
          <a:xfrm>
            <a:off x="96640" y="112854"/>
            <a:ext cx="9153114" cy="70321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EE7847-0474-9E68-2318-95CA8835DDE4}"/>
              </a:ext>
            </a:extLst>
          </p:cNvPr>
          <p:cNvSpPr>
            <a:spLocks noGrp="1"/>
          </p:cNvSpPr>
          <p:nvPr>
            <p:ph idx="1"/>
          </p:nvPr>
        </p:nvSpPr>
        <p:spPr>
          <a:xfrm>
            <a:off x="86420" y="1050648"/>
            <a:ext cx="9815770" cy="4467405"/>
          </a:xfrm>
        </p:spPr>
        <p:txBody>
          <a:bodyPr/>
          <a:lstStyle>
            <a:lvl1pPr marL="282129" indent="-282129">
              <a:defRPr/>
            </a:lvl1pPr>
            <a:lvl2pPr marL="608874" indent="-230952">
              <a:buClr>
                <a:srgbClr val="9900FF"/>
              </a:buClr>
              <a:defRPr/>
            </a:lvl2pPr>
            <a:lvl5pPr>
              <a:buClr>
                <a:srgbClr val="009900"/>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F752182-2073-52D7-42A6-B563485A8B97}"/>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AB9CAD48-741F-C033-CE2B-9D7BABF0EFD9}"/>
              </a:ext>
            </a:extLst>
          </p:cNvPr>
          <p:cNvSpPr>
            <a:spLocks noGrp="1"/>
          </p:cNvSpPr>
          <p:nvPr>
            <p:ph type="ftr" sz="quarter" idx="11"/>
          </p:nvPr>
        </p:nvSpPr>
        <p:spPr>
          <a:xfrm>
            <a:off x="3338156" y="5254289"/>
            <a:ext cx="3401139" cy="301820"/>
          </a:xfrm>
          <a:prstGeom prst="rect">
            <a:avLst/>
          </a:prstGeom>
        </p:spPr>
        <p:txBody>
          <a:bodyPr/>
          <a:lstStyle/>
          <a:p>
            <a:pPr defTabSz="755843"/>
            <a:endParaRPr lang="en-US" sz="1488">
              <a:solidFill>
                <a:prstClr val="black"/>
              </a:solidFill>
            </a:endParaRPr>
          </a:p>
        </p:txBody>
      </p:sp>
      <p:sp>
        <p:nvSpPr>
          <p:cNvPr id="6" name="Slide Number Placeholder 5">
            <a:extLst>
              <a:ext uri="{FF2B5EF4-FFF2-40B4-BE49-F238E27FC236}">
                <a16:creationId xmlns:a16="http://schemas.microsoft.com/office/drawing/2014/main" id="{B91CF30F-06CD-CDAD-7BF3-BF6E0A38E5A0}"/>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295978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6356D-4728-AEC9-C4AD-8B1D5A54403C}"/>
              </a:ext>
            </a:extLst>
          </p:cNvPr>
          <p:cNvSpPr>
            <a:spLocks noGrp="1"/>
          </p:cNvSpPr>
          <p:nvPr>
            <p:ph type="title"/>
          </p:nvPr>
        </p:nvSpPr>
        <p:spPr>
          <a:xfrm>
            <a:off x="687576" y="1413305"/>
            <a:ext cx="8691801" cy="2358131"/>
          </a:xfrm>
        </p:spPr>
        <p:txBody>
          <a:bodyPr anchor="t"/>
          <a:lstStyle>
            <a:lvl1pPr>
              <a:defRPr sz="4960">
                <a:solidFill>
                  <a:srgbClr val="00008A"/>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DA6B087-627E-BB43-76FA-E3C993A3A327}"/>
              </a:ext>
            </a:extLst>
          </p:cNvPr>
          <p:cNvSpPr>
            <a:spLocks noGrp="1"/>
          </p:cNvSpPr>
          <p:nvPr>
            <p:ph type="body" idx="1"/>
          </p:nvPr>
        </p:nvSpPr>
        <p:spPr>
          <a:xfrm>
            <a:off x="687576" y="3793744"/>
            <a:ext cx="8691801" cy="1240085"/>
          </a:xfrm>
        </p:spPr>
        <p:txBody>
          <a:bodyPr>
            <a:normAutofit/>
          </a:bodyPr>
          <a:lstStyle>
            <a:lvl1pPr marL="0" indent="0">
              <a:buNone/>
              <a:defRPr sz="2314">
                <a:solidFill>
                  <a:schemeClr val="tx1"/>
                </a:solidFill>
              </a:defRPr>
            </a:lvl1pPr>
            <a:lvl2pPr marL="377922" indent="0">
              <a:buNone/>
              <a:defRPr sz="1653">
                <a:solidFill>
                  <a:schemeClr val="tx1">
                    <a:tint val="75000"/>
                  </a:schemeClr>
                </a:solidFill>
              </a:defRPr>
            </a:lvl2pPr>
            <a:lvl3pPr marL="755843" indent="0">
              <a:buNone/>
              <a:defRPr sz="1488">
                <a:solidFill>
                  <a:schemeClr val="tx1">
                    <a:tint val="75000"/>
                  </a:schemeClr>
                </a:solidFill>
              </a:defRPr>
            </a:lvl3pPr>
            <a:lvl4pPr marL="1133765" indent="0">
              <a:buNone/>
              <a:defRPr sz="1323">
                <a:solidFill>
                  <a:schemeClr val="tx1">
                    <a:tint val="75000"/>
                  </a:schemeClr>
                </a:solidFill>
              </a:defRPr>
            </a:lvl4pPr>
            <a:lvl5pPr marL="1511686" indent="0">
              <a:buNone/>
              <a:defRPr sz="1323">
                <a:solidFill>
                  <a:schemeClr val="tx1">
                    <a:tint val="75000"/>
                  </a:schemeClr>
                </a:solidFill>
              </a:defRPr>
            </a:lvl5pPr>
            <a:lvl6pPr marL="1889608" indent="0">
              <a:buNone/>
              <a:defRPr sz="1323">
                <a:solidFill>
                  <a:schemeClr val="tx1">
                    <a:tint val="75000"/>
                  </a:schemeClr>
                </a:solidFill>
              </a:defRPr>
            </a:lvl6pPr>
            <a:lvl7pPr marL="2267529" indent="0">
              <a:buNone/>
              <a:defRPr sz="1323">
                <a:solidFill>
                  <a:schemeClr val="tx1">
                    <a:tint val="75000"/>
                  </a:schemeClr>
                </a:solidFill>
              </a:defRPr>
            </a:lvl7pPr>
            <a:lvl8pPr marL="2645451" indent="0">
              <a:buNone/>
              <a:defRPr sz="1323">
                <a:solidFill>
                  <a:schemeClr val="tx1">
                    <a:tint val="75000"/>
                  </a:schemeClr>
                </a:solidFill>
              </a:defRPr>
            </a:lvl8pPr>
            <a:lvl9pPr marL="3023372" indent="0">
              <a:buNone/>
              <a:defRPr sz="1323">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BDC0AD91-C9DB-220C-A19D-4C6FF797A4D3}"/>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8349CEE3-E090-3BF1-B642-9F0821EE43EF}"/>
              </a:ext>
            </a:extLst>
          </p:cNvPr>
          <p:cNvSpPr>
            <a:spLocks noGrp="1"/>
          </p:cNvSpPr>
          <p:nvPr>
            <p:ph type="ftr" sz="quarter" idx="11"/>
          </p:nvPr>
        </p:nvSpPr>
        <p:spPr>
          <a:xfrm>
            <a:off x="3338156" y="5254289"/>
            <a:ext cx="3401139" cy="301820"/>
          </a:xfrm>
          <a:prstGeom prst="rect">
            <a:avLst/>
          </a:prstGeom>
        </p:spPr>
        <p:txBody>
          <a:bodyPr/>
          <a:lstStyle/>
          <a:p>
            <a:pPr defTabSz="755843"/>
            <a:endParaRPr lang="en-US" sz="1488">
              <a:solidFill>
                <a:prstClr val="black"/>
              </a:solidFill>
            </a:endParaRPr>
          </a:p>
        </p:txBody>
      </p:sp>
      <p:sp>
        <p:nvSpPr>
          <p:cNvPr id="6" name="Slide Number Placeholder 5">
            <a:extLst>
              <a:ext uri="{FF2B5EF4-FFF2-40B4-BE49-F238E27FC236}">
                <a16:creationId xmlns:a16="http://schemas.microsoft.com/office/drawing/2014/main" id="{8D17FB1C-9787-2327-C1AD-E5D352F6048F}"/>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1559194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C0044-6803-6116-2FDC-D5C51ADA964A}"/>
              </a:ext>
            </a:extLst>
          </p:cNvPr>
          <p:cNvSpPr>
            <a:spLocks noGrp="1"/>
          </p:cNvSpPr>
          <p:nvPr>
            <p:ph type="title"/>
          </p:nvPr>
        </p:nvSpPr>
        <p:spPr>
          <a:xfrm>
            <a:off x="86420" y="22771"/>
            <a:ext cx="9071435" cy="96740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4843FB0-3014-E7D2-6E49-1908C6F47B8E}"/>
              </a:ext>
            </a:extLst>
          </p:cNvPr>
          <p:cNvSpPr>
            <a:spLocks noGrp="1"/>
          </p:cNvSpPr>
          <p:nvPr>
            <p:ph sz="half" idx="1"/>
          </p:nvPr>
        </p:nvSpPr>
        <p:spPr>
          <a:xfrm>
            <a:off x="86419" y="1036028"/>
            <a:ext cx="4686472" cy="4069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67FCAD-E0B6-AC4F-2E19-40608F4368A6}"/>
              </a:ext>
            </a:extLst>
          </p:cNvPr>
          <p:cNvSpPr>
            <a:spLocks noGrp="1"/>
          </p:cNvSpPr>
          <p:nvPr>
            <p:ph sz="half" idx="2"/>
          </p:nvPr>
        </p:nvSpPr>
        <p:spPr>
          <a:xfrm>
            <a:off x="4897582" y="1036029"/>
            <a:ext cx="5093447" cy="4069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ECB20F-C66E-9768-B18D-6B5F639899A0}"/>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2701C7D9-9651-AE8E-949F-03651B331603}"/>
              </a:ext>
            </a:extLst>
          </p:cNvPr>
          <p:cNvSpPr>
            <a:spLocks noGrp="1"/>
          </p:cNvSpPr>
          <p:nvPr>
            <p:ph type="ftr" sz="quarter" idx="11"/>
          </p:nvPr>
        </p:nvSpPr>
        <p:spPr>
          <a:xfrm>
            <a:off x="3338156" y="5254289"/>
            <a:ext cx="3401139" cy="301820"/>
          </a:xfrm>
          <a:prstGeom prst="rect">
            <a:avLst/>
          </a:prstGeom>
        </p:spPr>
        <p:txBody>
          <a:bodyPr/>
          <a:lstStyle/>
          <a:p>
            <a:pPr defTabSz="755843"/>
            <a:endParaRPr lang="en-US" sz="1488">
              <a:solidFill>
                <a:prstClr val="black"/>
              </a:solidFill>
            </a:endParaRPr>
          </a:p>
        </p:txBody>
      </p:sp>
      <p:sp>
        <p:nvSpPr>
          <p:cNvPr id="7" name="Slide Number Placeholder 6">
            <a:extLst>
              <a:ext uri="{FF2B5EF4-FFF2-40B4-BE49-F238E27FC236}">
                <a16:creationId xmlns:a16="http://schemas.microsoft.com/office/drawing/2014/main" id="{3EEF90FE-651B-B3D7-D621-0DF5143CB870}"/>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16689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51CA7-2FD0-A786-5FD9-537612D3A613}"/>
              </a:ext>
            </a:extLst>
          </p:cNvPr>
          <p:cNvSpPr>
            <a:spLocks noGrp="1"/>
          </p:cNvSpPr>
          <p:nvPr>
            <p:ph type="title"/>
          </p:nvPr>
        </p:nvSpPr>
        <p:spPr>
          <a:xfrm>
            <a:off x="56828" y="4592"/>
            <a:ext cx="9052536" cy="1095737"/>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144051-C614-6E38-A407-591CB4E2DFB0}"/>
              </a:ext>
            </a:extLst>
          </p:cNvPr>
          <p:cNvSpPr>
            <a:spLocks noGrp="1"/>
          </p:cNvSpPr>
          <p:nvPr>
            <p:ph type="body" idx="1"/>
          </p:nvPr>
        </p:nvSpPr>
        <p:spPr>
          <a:xfrm>
            <a:off x="694138" y="1389683"/>
            <a:ext cx="4263233" cy="681063"/>
          </a:xfrm>
        </p:spPr>
        <p:txBody>
          <a:bodyPr anchor="b"/>
          <a:lstStyle>
            <a:lvl1pPr marL="0" indent="0">
              <a:buNone/>
              <a:defRPr sz="1984" b="1"/>
            </a:lvl1pPr>
            <a:lvl2pPr marL="377922" indent="0">
              <a:buNone/>
              <a:defRPr sz="1653" b="1"/>
            </a:lvl2pPr>
            <a:lvl3pPr marL="755843" indent="0">
              <a:buNone/>
              <a:defRPr sz="1488" b="1"/>
            </a:lvl3pPr>
            <a:lvl4pPr marL="1133765" indent="0">
              <a:buNone/>
              <a:defRPr sz="1323" b="1"/>
            </a:lvl4pPr>
            <a:lvl5pPr marL="1511686" indent="0">
              <a:buNone/>
              <a:defRPr sz="1323" b="1"/>
            </a:lvl5pPr>
            <a:lvl6pPr marL="1889608" indent="0">
              <a:buNone/>
              <a:defRPr sz="1323" b="1"/>
            </a:lvl6pPr>
            <a:lvl7pPr marL="2267529" indent="0">
              <a:buNone/>
              <a:defRPr sz="1323" b="1"/>
            </a:lvl7pPr>
            <a:lvl8pPr marL="2645451" indent="0">
              <a:buNone/>
              <a:defRPr sz="1323" b="1"/>
            </a:lvl8pPr>
            <a:lvl9pPr marL="3023372" indent="0">
              <a:buNone/>
              <a:defRPr sz="1323" b="1"/>
            </a:lvl9pPr>
          </a:lstStyle>
          <a:p>
            <a:pPr lvl="0"/>
            <a:r>
              <a:rPr lang="en-US"/>
              <a:t>Click to edit Master text styles</a:t>
            </a:r>
          </a:p>
        </p:txBody>
      </p:sp>
      <p:sp>
        <p:nvSpPr>
          <p:cNvPr id="4" name="Content Placeholder 3">
            <a:extLst>
              <a:ext uri="{FF2B5EF4-FFF2-40B4-BE49-F238E27FC236}">
                <a16:creationId xmlns:a16="http://schemas.microsoft.com/office/drawing/2014/main" id="{881515A4-D6AE-BE83-74F8-7FE7EE1EA186}"/>
              </a:ext>
            </a:extLst>
          </p:cNvPr>
          <p:cNvSpPr>
            <a:spLocks noGrp="1"/>
          </p:cNvSpPr>
          <p:nvPr>
            <p:ph sz="half" idx="2"/>
          </p:nvPr>
        </p:nvSpPr>
        <p:spPr>
          <a:xfrm>
            <a:off x="694138" y="2070746"/>
            <a:ext cx="4263233" cy="30457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3DD51A-A666-0AF3-8B1C-BABE3ED5906E}"/>
              </a:ext>
            </a:extLst>
          </p:cNvPr>
          <p:cNvSpPr>
            <a:spLocks noGrp="1"/>
          </p:cNvSpPr>
          <p:nvPr>
            <p:ph type="body" sz="quarter" idx="3"/>
          </p:nvPr>
        </p:nvSpPr>
        <p:spPr>
          <a:xfrm>
            <a:off x="5101709" y="1389683"/>
            <a:ext cx="4284229" cy="681063"/>
          </a:xfrm>
        </p:spPr>
        <p:txBody>
          <a:bodyPr anchor="b"/>
          <a:lstStyle>
            <a:lvl1pPr marL="0" indent="0">
              <a:buNone/>
              <a:defRPr sz="1984" b="1"/>
            </a:lvl1pPr>
            <a:lvl2pPr marL="377922" indent="0">
              <a:buNone/>
              <a:defRPr sz="1653" b="1"/>
            </a:lvl2pPr>
            <a:lvl3pPr marL="755843" indent="0">
              <a:buNone/>
              <a:defRPr sz="1488" b="1"/>
            </a:lvl3pPr>
            <a:lvl4pPr marL="1133765" indent="0">
              <a:buNone/>
              <a:defRPr sz="1323" b="1"/>
            </a:lvl4pPr>
            <a:lvl5pPr marL="1511686" indent="0">
              <a:buNone/>
              <a:defRPr sz="1323" b="1"/>
            </a:lvl5pPr>
            <a:lvl6pPr marL="1889608" indent="0">
              <a:buNone/>
              <a:defRPr sz="1323" b="1"/>
            </a:lvl6pPr>
            <a:lvl7pPr marL="2267529" indent="0">
              <a:buNone/>
              <a:defRPr sz="1323" b="1"/>
            </a:lvl7pPr>
            <a:lvl8pPr marL="2645451" indent="0">
              <a:buNone/>
              <a:defRPr sz="1323" b="1"/>
            </a:lvl8pPr>
            <a:lvl9pPr marL="3023372" indent="0">
              <a:buNone/>
              <a:defRPr sz="1323" b="1"/>
            </a:lvl9pPr>
          </a:lstStyle>
          <a:p>
            <a:pPr lvl="0"/>
            <a:r>
              <a:rPr lang="en-US"/>
              <a:t>Click to edit Master text styles</a:t>
            </a:r>
          </a:p>
        </p:txBody>
      </p:sp>
      <p:sp>
        <p:nvSpPr>
          <p:cNvPr id="6" name="Content Placeholder 5">
            <a:extLst>
              <a:ext uri="{FF2B5EF4-FFF2-40B4-BE49-F238E27FC236}">
                <a16:creationId xmlns:a16="http://schemas.microsoft.com/office/drawing/2014/main" id="{9B7EFF3D-6F45-0FB7-0EC3-FED6A7F19DDB}"/>
              </a:ext>
            </a:extLst>
          </p:cNvPr>
          <p:cNvSpPr>
            <a:spLocks noGrp="1"/>
          </p:cNvSpPr>
          <p:nvPr>
            <p:ph sz="quarter" idx="4"/>
          </p:nvPr>
        </p:nvSpPr>
        <p:spPr>
          <a:xfrm>
            <a:off x="5101709" y="2070746"/>
            <a:ext cx="4284229" cy="30457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6D0A77-351C-54BB-5ACF-DFC0F895034D}"/>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8" name="Footer Placeholder 7">
            <a:extLst>
              <a:ext uri="{FF2B5EF4-FFF2-40B4-BE49-F238E27FC236}">
                <a16:creationId xmlns:a16="http://schemas.microsoft.com/office/drawing/2014/main" id="{AB9D027E-717C-04DA-1578-331CC909CCEB}"/>
              </a:ext>
            </a:extLst>
          </p:cNvPr>
          <p:cNvSpPr>
            <a:spLocks noGrp="1"/>
          </p:cNvSpPr>
          <p:nvPr>
            <p:ph type="ftr" sz="quarter" idx="11"/>
          </p:nvPr>
        </p:nvSpPr>
        <p:spPr>
          <a:xfrm>
            <a:off x="3338156" y="5254289"/>
            <a:ext cx="3401139" cy="301820"/>
          </a:xfrm>
          <a:prstGeom prst="rect">
            <a:avLst/>
          </a:prstGeom>
        </p:spPr>
        <p:txBody>
          <a:bodyPr/>
          <a:lstStyle/>
          <a:p>
            <a:pPr defTabSz="755843"/>
            <a:endParaRPr lang="en-US" sz="1488">
              <a:solidFill>
                <a:prstClr val="black"/>
              </a:solidFill>
            </a:endParaRPr>
          </a:p>
        </p:txBody>
      </p:sp>
      <p:sp>
        <p:nvSpPr>
          <p:cNvPr id="9" name="Slide Number Placeholder 8">
            <a:extLst>
              <a:ext uri="{FF2B5EF4-FFF2-40B4-BE49-F238E27FC236}">
                <a16:creationId xmlns:a16="http://schemas.microsoft.com/office/drawing/2014/main" id="{C71C5CC4-A35C-2033-AB1F-8530DF33525E}"/>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189996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DEB9E-9DC1-F088-BEFE-AD2A66CE9E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95A65F-9145-28DB-9B7B-45AC4803ED68}"/>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4" name="Footer Placeholder 3">
            <a:extLst>
              <a:ext uri="{FF2B5EF4-FFF2-40B4-BE49-F238E27FC236}">
                <a16:creationId xmlns:a16="http://schemas.microsoft.com/office/drawing/2014/main" id="{7AD65F8A-D578-7898-35C5-163A1EF994E5}"/>
              </a:ext>
            </a:extLst>
          </p:cNvPr>
          <p:cNvSpPr>
            <a:spLocks noGrp="1"/>
          </p:cNvSpPr>
          <p:nvPr>
            <p:ph type="ftr" sz="quarter" idx="11"/>
          </p:nvPr>
        </p:nvSpPr>
        <p:spPr>
          <a:xfrm>
            <a:off x="3338156" y="5254289"/>
            <a:ext cx="3401139" cy="301820"/>
          </a:xfrm>
          <a:prstGeom prst="rect">
            <a:avLst/>
          </a:prstGeom>
        </p:spPr>
        <p:txBody>
          <a:bodyPr/>
          <a:lstStyle/>
          <a:p>
            <a:pPr defTabSz="755843"/>
            <a:endParaRPr lang="en-US" sz="1488">
              <a:solidFill>
                <a:prstClr val="black"/>
              </a:solidFill>
            </a:endParaRPr>
          </a:p>
        </p:txBody>
      </p:sp>
      <p:sp>
        <p:nvSpPr>
          <p:cNvPr id="5" name="Slide Number Placeholder 4">
            <a:extLst>
              <a:ext uri="{FF2B5EF4-FFF2-40B4-BE49-F238E27FC236}">
                <a16:creationId xmlns:a16="http://schemas.microsoft.com/office/drawing/2014/main" id="{62FCB062-D8EF-0D51-7EFB-F1A27C33C513}"/>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3462298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1961B127-7E60-6110-8E13-E7F5635A5D24}"/>
              </a:ext>
            </a:extLst>
          </p:cNvPr>
          <p:cNvSpPr>
            <a:spLocks noGrp="1"/>
          </p:cNvSpPr>
          <p:nvPr>
            <p:ph type="dt" sz="half" idx="10"/>
          </p:nvPr>
        </p:nvSpPr>
        <p:spPr/>
        <p:txBody>
          <a:bodyPr/>
          <a:lstStyle/>
          <a:p>
            <a:pPr defTabSz="755843"/>
            <a:fld id="{E1F2DADC-5CAF-4BC7-876C-6479E98501D8}" type="datetimeFigureOut">
              <a:rPr lang="en-US" smtClean="0"/>
              <a:pPr defTabSz="755843"/>
              <a:t>11/4/2025</a:t>
            </a:fld>
            <a:endParaRPr lang="en-US" dirty="0"/>
          </a:p>
        </p:txBody>
      </p:sp>
      <p:sp>
        <p:nvSpPr>
          <p:cNvPr id="6" name="Slide Number Placeholder 5">
            <a:extLst>
              <a:ext uri="{FF2B5EF4-FFF2-40B4-BE49-F238E27FC236}">
                <a16:creationId xmlns:a16="http://schemas.microsoft.com/office/drawing/2014/main" id="{E4CE8F63-4338-8C68-C56E-0373C1BB0BBB}"/>
              </a:ext>
            </a:extLst>
          </p:cNvPr>
          <p:cNvSpPr>
            <a:spLocks noGrp="1"/>
          </p:cNvSpPr>
          <p:nvPr>
            <p:ph type="sldNum" sz="quarter" idx="11"/>
          </p:nvPr>
        </p:nvSpPr>
        <p:spPr/>
        <p:txBody>
          <a:bodyPr/>
          <a:lstStyle/>
          <a:p>
            <a:pPr defTabSz="755843"/>
            <a:fld id="{17473A0D-9339-4E16-AC59-8F76CFD60BFE}" type="slidenum">
              <a:rPr lang="en-US" smtClean="0">
                <a:solidFill>
                  <a:prstClr val="black"/>
                </a:solidFill>
              </a:rPr>
              <a:pPr defTabSz="755843"/>
              <a:t>‹#›</a:t>
            </a:fld>
            <a:endParaRPr lang="en-US" dirty="0">
              <a:solidFill>
                <a:prstClr val="black"/>
              </a:solidFill>
            </a:endParaRPr>
          </a:p>
        </p:txBody>
      </p:sp>
    </p:spTree>
    <p:extLst>
      <p:ext uri="{BB962C8B-B14F-4D97-AF65-F5344CB8AC3E}">
        <p14:creationId xmlns:p14="http://schemas.microsoft.com/office/powerpoint/2010/main" val="1973653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DA68C-574F-6168-4789-265425AD5B78}"/>
              </a:ext>
            </a:extLst>
          </p:cNvPr>
          <p:cNvSpPr>
            <a:spLocks noGrp="1"/>
          </p:cNvSpPr>
          <p:nvPr>
            <p:ph type="title"/>
          </p:nvPr>
        </p:nvSpPr>
        <p:spPr>
          <a:xfrm>
            <a:off x="87915" y="13124"/>
            <a:ext cx="7425178" cy="955064"/>
          </a:xfrm>
        </p:spPr>
        <p:txBody>
          <a:bodyPr anchor="ctr">
            <a:no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173C3C49-3A1C-4AFD-C055-4373E1A37199}"/>
              </a:ext>
            </a:extLst>
          </p:cNvPr>
          <p:cNvSpPr>
            <a:spLocks noGrp="1"/>
          </p:cNvSpPr>
          <p:nvPr>
            <p:ph idx="1"/>
          </p:nvPr>
        </p:nvSpPr>
        <p:spPr>
          <a:xfrm>
            <a:off x="4750722" y="980252"/>
            <a:ext cx="5326727" cy="4243184"/>
          </a:xfrm>
        </p:spPr>
        <p:txBody>
          <a:bodyPr/>
          <a:lstStyle>
            <a:lvl1pPr>
              <a:defRPr sz="2645"/>
            </a:lvl1pPr>
            <a:lvl2pPr>
              <a:defRPr sz="2314"/>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C617BB48-BBC1-AD66-9D12-181E34D89482}"/>
              </a:ext>
            </a:extLst>
          </p:cNvPr>
          <p:cNvSpPr>
            <a:spLocks noGrp="1"/>
          </p:cNvSpPr>
          <p:nvPr>
            <p:ph type="body" sz="half" idx="2"/>
          </p:nvPr>
        </p:nvSpPr>
        <p:spPr>
          <a:xfrm>
            <a:off x="87915" y="1018309"/>
            <a:ext cx="4662808" cy="4537800"/>
          </a:xfrm>
        </p:spPr>
        <p:txBody>
          <a:bodyPr>
            <a:normAutofit/>
          </a:bodyPr>
          <a:lstStyle>
            <a:lvl1pPr marL="342900" indent="-342900">
              <a:buFont typeface="Wingdings" panose="05000000000000000000" pitchFamily="2" charset="2"/>
              <a:buChar char="Ø"/>
              <a:defRPr sz="2400"/>
            </a:lvl1pPr>
            <a:lvl2pPr marL="549372" indent="-171450">
              <a:buClrTx/>
              <a:buFont typeface="Wingdings" panose="05000000000000000000" pitchFamily="2" charset="2"/>
              <a:buChar char="§"/>
              <a:defRPr sz="2000"/>
            </a:lvl2pPr>
            <a:lvl3pPr marL="927293" indent="-171450">
              <a:buFont typeface="Wingdings" panose="05000000000000000000" pitchFamily="2" charset="2"/>
              <a:buChar char="ü"/>
              <a:defRPr sz="1600"/>
            </a:lvl3pPr>
            <a:lvl4pPr marL="1133765" indent="0">
              <a:buNone/>
              <a:defRPr sz="827"/>
            </a:lvl4pPr>
            <a:lvl5pPr marL="1511686" indent="0">
              <a:buNone/>
              <a:defRPr sz="827"/>
            </a:lvl5pPr>
            <a:lvl6pPr marL="1889608" indent="0">
              <a:buNone/>
              <a:defRPr sz="827"/>
            </a:lvl6pPr>
            <a:lvl7pPr marL="2267529" indent="0">
              <a:buNone/>
              <a:defRPr sz="827"/>
            </a:lvl7pPr>
            <a:lvl8pPr marL="2645451" indent="0">
              <a:buNone/>
              <a:defRPr sz="827"/>
            </a:lvl8pPr>
            <a:lvl9pPr marL="3023372" indent="0">
              <a:buNone/>
              <a:defRPr sz="827"/>
            </a:lvl9pPr>
          </a:lstStyle>
          <a:p>
            <a:pPr lvl="0"/>
            <a:r>
              <a:rPr lang="en-US" dirty="0"/>
              <a:t>Click to edit Master text styles</a:t>
            </a:r>
          </a:p>
          <a:p>
            <a:pPr lvl="1"/>
            <a:endParaRPr lang="en-US" dirty="0"/>
          </a:p>
          <a:p>
            <a:pPr lvl="2"/>
            <a:endParaRPr lang="en-US" dirty="0"/>
          </a:p>
        </p:txBody>
      </p:sp>
      <p:sp>
        <p:nvSpPr>
          <p:cNvPr id="5" name="Date Placeholder 4">
            <a:extLst>
              <a:ext uri="{FF2B5EF4-FFF2-40B4-BE49-F238E27FC236}">
                <a16:creationId xmlns:a16="http://schemas.microsoft.com/office/drawing/2014/main" id="{6F860DDA-C05A-A623-16F7-F2DA5E00121A}"/>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23FDCBE7-8018-3883-9DE3-E66200B3A48A}"/>
              </a:ext>
            </a:extLst>
          </p:cNvPr>
          <p:cNvSpPr>
            <a:spLocks noGrp="1"/>
          </p:cNvSpPr>
          <p:nvPr>
            <p:ph type="ftr" sz="quarter" idx="11"/>
          </p:nvPr>
        </p:nvSpPr>
        <p:spPr>
          <a:xfrm>
            <a:off x="4468091" y="5204169"/>
            <a:ext cx="3613419" cy="301820"/>
          </a:xfrm>
          <a:prstGeom prst="rect">
            <a:avLst/>
          </a:prstGeom>
        </p:spPr>
        <p:txBody>
          <a:bodyPr/>
          <a:lstStyle/>
          <a:p>
            <a:pPr defTabSz="755843"/>
            <a:endParaRPr lang="en-US" sz="1488">
              <a:solidFill>
                <a:prstClr val="black"/>
              </a:solidFill>
            </a:endParaRPr>
          </a:p>
        </p:txBody>
      </p:sp>
      <p:sp>
        <p:nvSpPr>
          <p:cNvPr id="7" name="Slide Number Placeholder 6">
            <a:extLst>
              <a:ext uri="{FF2B5EF4-FFF2-40B4-BE49-F238E27FC236}">
                <a16:creationId xmlns:a16="http://schemas.microsoft.com/office/drawing/2014/main" id="{AA1D6607-34F4-5B37-581D-7616F5B79B30}"/>
              </a:ext>
            </a:extLst>
          </p:cNvPr>
          <p:cNvSpPr>
            <a:spLocks noGrp="1"/>
          </p:cNvSpPr>
          <p:nvPr>
            <p:ph type="sldNum" sz="quarter" idx="12"/>
          </p:nvPr>
        </p:nvSpPr>
        <p:spPr>
          <a:xfrm>
            <a:off x="9412333" y="5306560"/>
            <a:ext cx="606405" cy="301820"/>
          </a:xfrm>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355984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6C866-2941-14AB-9C20-F9186A5B7CAF}"/>
              </a:ext>
            </a:extLst>
          </p:cNvPr>
          <p:cNvSpPr>
            <a:spLocks noGrp="1"/>
          </p:cNvSpPr>
          <p:nvPr>
            <p:ph type="title"/>
          </p:nvPr>
        </p:nvSpPr>
        <p:spPr>
          <a:xfrm>
            <a:off x="143301" y="112855"/>
            <a:ext cx="4974609" cy="794722"/>
          </a:xfrm>
        </p:spPr>
        <p:txBody>
          <a:bodyPr anchor="ctr"/>
          <a:lstStyle>
            <a:lvl1pPr>
              <a:defRPr sz="2645"/>
            </a:lvl1pPr>
          </a:lstStyle>
          <a:p>
            <a:r>
              <a:rPr lang="en-US" dirty="0"/>
              <a:t>Click to edit Master title style</a:t>
            </a:r>
          </a:p>
        </p:txBody>
      </p:sp>
      <p:sp>
        <p:nvSpPr>
          <p:cNvPr id="3" name="Picture Placeholder 2">
            <a:extLst>
              <a:ext uri="{FF2B5EF4-FFF2-40B4-BE49-F238E27FC236}">
                <a16:creationId xmlns:a16="http://schemas.microsoft.com/office/drawing/2014/main" id="{637B9565-468E-D417-C069-780136948D2A}"/>
              </a:ext>
            </a:extLst>
          </p:cNvPr>
          <p:cNvSpPr>
            <a:spLocks noGrp="1"/>
          </p:cNvSpPr>
          <p:nvPr>
            <p:ph type="pic" idx="1"/>
          </p:nvPr>
        </p:nvSpPr>
        <p:spPr>
          <a:xfrm>
            <a:off x="4455995" y="1066614"/>
            <a:ext cx="5535036" cy="4099064"/>
          </a:xfrm>
        </p:spPr>
        <p:txBody>
          <a:bodyPr/>
          <a:lstStyle>
            <a:lvl1pPr marL="0" indent="0">
              <a:buNone/>
              <a:defRPr sz="2645"/>
            </a:lvl1pPr>
            <a:lvl2pPr marL="377922" indent="0">
              <a:buNone/>
              <a:defRPr sz="2314"/>
            </a:lvl2pPr>
            <a:lvl3pPr marL="755843" indent="0">
              <a:buNone/>
              <a:defRPr sz="1984"/>
            </a:lvl3pPr>
            <a:lvl4pPr marL="1133765" indent="0">
              <a:buNone/>
              <a:defRPr sz="1653"/>
            </a:lvl4pPr>
            <a:lvl5pPr marL="1511686" indent="0">
              <a:buNone/>
              <a:defRPr sz="1653"/>
            </a:lvl5pPr>
            <a:lvl6pPr marL="1889608" indent="0">
              <a:buNone/>
              <a:defRPr sz="1653"/>
            </a:lvl6pPr>
            <a:lvl7pPr marL="2267529" indent="0">
              <a:buNone/>
              <a:defRPr sz="1653"/>
            </a:lvl7pPr>
            <a:lvl8pPr marL="2645451" indent="0">
              <a:buNone/>
              <a:defRPr sz="1653"/>
            </a:lvl8pPr>
            <a:lvl9pPr marL="3023372" indent="0">
              <a:buNone/>
              <a:defRPr sz="1653"/>
            </a:lvl9pPr>
          </a:lstStyle>
          <a:p>
            <a:endParaRPr lang="en-US"/>
          </a:p>
        </p:txBody>
      </p:sp>
      <p:sp>
        <p:nvSpPr>
          <p:cNvPr id="4" name="Text Placeholder 3">
            <a:extLst>
              <a:ext uri="{FF2B5EF4-FFF2-40B4-BE49-F238E27FC236}">
                <a16:creationId xmlns:a16="http://schemas.microsoft.com/office/drawing/2014/main" id="{1D329726-B671-FC5D-052F-FAC8288245EE}"/>
              </a:ext>
            </a:extLst>
          </p:cNvPr>
          <p:cNvSpPr>
            <a:spLocks noGrp="1"/>
          </p:cNvSpPr>
          <p:nvPr>
            <p:ph type="body" sz="half" idx="2"/>
          </p:nvPr>
        </p:nvSpPr>
        <p:spPr>
          <a:xfrm>
            <a:off x="143301" y="1071349"/>
            <a:ext cx="4312694" cy="4484759"/>
          </a:xfrm>
        </p:spPr>
        <p:txBody>
          <a:bodyPr/>
          <a:lstStyle>
            <a:lvl1pPr marL="0" indent="0">
              <a:buNone/>
              <a:defRPr sz="1323"/>
            </a:lvl1pPr>
            <a:lvl2pPr marL="377922" indent="0">
              <a:buNone/>
              <a:defRPr sz="1157"/>
            </a:lvl2pPr>
            <a:lvl3pPr marL="755843" indent="0">
              <a:buNone/>
              <a:defRPr sz="992"/>
            </a:lvl3pPr>
            <a:lvl4pPr marL="1133765" indent="0">
              <a:buNone/>
              <a:defRPr sz="827"/>
            </a:lvl4pPr>
            <a:lvl5pPr marL="1511686" indent="0">
              <a:buNone/>
              <a:defRPr sz="827"/>
            </a:lvl5pPr>
            <a:lvl6pPr marL="1889608" indent="0">
              <a:buNone/>
              <a:defRPr sz="827"/>
            </a:lvl6pPr>
            <a:lvl7pPr marL="2267529" indent="0">
              <a:buNone/>
              <a:defRPr sz="827"/>
            </a:lvl7pPr>
            <a:lvl8pPr marL="2645451" indent="0">
              <a:buNone/>
              <a:defRPr sz="827"/>
            </a:lvl8pPr>
            <a:lvl9pPr marL="3023372" indent="0">
              <a:buNone/>
              <a:defRPr sz="827"/>
            </a:lvl9pPr>
          </a:lstStyle>
          <a:p>
            <a:pPr lvl="0"/>
            <a:r>
              <a:rPr lang="en-US" dirty="0"/>
              <a:t>Click to edit Master text styles</a:t>
            </a:r>
          </a:p>
        </p:txBody>
      </p:sp>
      <p:sp>
        <p:nvSpPr>
          <p:cNvPr id="5" name="Date Placeholder 4">
            <a:extLst>
              <a:ext uri="{FF2B5EF4-FFF2-40B4-BE49-F238E27FC236}">
                <a16:creationId xmlns:a16="http://schemas.microsoft.com/office/drawing/2014/main" id="{73724F4F-8FC8-D813-C112-3049291CC890}"/>
              </a:ext>
            </a:extLst>
          </p:cNvPr>
          <p:cNvSpPr>
            <a:spLocks noGrp="1"/>
          </p:cNvSpPr>
          <p:nvPr>
            <p:ph type="dt" sz="half" idx="10"/>
          </p:nvPr>
        </p:nvSpPr>
        <p:spPr/>
        <p:txBody>
          <a:bodyPr/>
          <a:lstStyle/>
          <a:p>
            <a:pPr defTabSz="755843"/>
            <a:fld id="{E1F2DADC-5CAF-4BC7-876C-6479E98501D8}" type="datetimeFigureOut">
              <a:rPr lang="en-US" smtClean="0">
                <a:solidFill>
                  <a:prstClr val="black">
                    <a:tint val="75000"/>
                  </a:prstClr>
                </a:solidFill>
              </a:rPr>
              <a:pPr defTabSz="755843"/>
              <a:t>11/4/2025</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E29D84BB-7D92-83B5-F57F-9CF4CB7F03A7}"/>
              </a:ext>
            </a:extLst>
          </p:cNvPr>
          <p:cNvSpPr>
            <a:spLocks noGrp="1"/>
          </p:cNvSpPr>
          <p:nvPr>
            <p:ph type="ftr" sz="quarter" idx="11"/>
          </p:nvPr>
        </p:nvSpPr>
        <p:spPr>
          <a:xfrm>
            <a:off x="4544835" y="5230161"/>
            <a:ext cx="3401139" cy="301820"/>
          </a:xfrm>
          <a:prstGeom prst="rect">
            <a:avLst/>
          </a:prstGeom>
        </p:spPr>
        <p:txBody>
          <a:bodyPr/>
          <a:lstStyle/>
          <a:p>
            <a:pPr defTabSz="755843"/>
            <a:endParaRPr lang="en-US" sz="1488" dirty="0">
              <a:solidFill>
                <a:prstClr val="black"/>
              </a:solidFill>
            </a:endParaRPr>
          </a:p>
        </p:txBody>
      </p:sp>
      <p:sp>
        <p:nvSpPr>
          <p:cNvPr id="7" name="Slide Number Placeholder 6">
            <a:extLst>
              <a:ext uri="{FF2B5EF4-FFF2-40B4-BE49-F238E27FC236}">
                <a16:creationId xmlns:a16="http://schemas.microsoft.com/office/drawing/2014/main" id="{2AE3081A-399F-A3ED-98B8-039C7D2389EF}"/>
              </a:ext>
            </a:extLst>
          </p:cNvPr>
          <p:cNvSpPr>
            <a:spLocks noGrp="1"/>
          </p:cNvSpPr>
          <p:nvPr>
            <p:ph type="sldNum" sz="quarter" idx="12"/>
          </p:nvPr>
        </p:nvSpPr>
        <p:spPr/>
        <p:txBody>
          <a:bodyPr/>
          <a:lstStyle/>
          <a:p>
            <a:pPr defTabSz="755843"/>
            <a:fld id="{17473A0D-9339-4E16-AC59-8F76CFD60BFE}" type="slidenum">
              <a:rPr lang="en-US" smtClean="0">
                <a:solidFill>
                  <a:prstClr val="black"/>
                </a:solidFill>
              </a:rPr>
              <a:pPr defTabSz="755843"/>
              <a:t>‹#›</a:t>
            </a:fld>
            <a:endParaRPr lang="en-US">
              <a:solidFill>
                <a:prstClr val="black"/>
              </a:solidFill>
            </a:endParaRPr>
          </a:p>
        </p:txBody>
      </p:sp>
    </p:spTree>
    <p:extLst>
      <p:ext uri="{BB962C8B-B14F-4D97-AF65-F5344CB8AC3E}">
        <p14:creationId xmlns:p14="http://schemas.microsoft.com/office/powerpoint/2010/main" val="1332321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CC"/>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6FD0C5F-6FA5-C70F-56C0-966B02C2A542}"/>
              </a:ext>
            </a:extLst>
          </p:cNvPr>
          <p:cNvSpPr/>
          <p:nvPr userDrawn="1"/>
        </p:nvSpPr>
        <p:spPr>
          <a:xfrm>
            <a:off x="1" y="1"/>
            <a:ext cx="10077449" cy="990178"/>
          </a:xfrm>
          <a:prstGeom prst="rect">
            <a:avLst/>
          </a:prstGeom>
          <a:solidFill>
            <a:srgbClr val="0000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755843" rtl="0" eaLnBrk="1" fontAlgn="auto" latinLnBrk="0" hangingPunct="1">
              <a:lnSpc>
                <a:spcPct val="100000"/>
              </a:lnSpc>
              <a:spcBef>
                <a:spcPts val="0"/>
              </a:spcBef>
              <a:spcAft>
                <a:spcPts val="0"/>
              </a:spcAft>
              <a:buClrTx/>
              <a:buSzTx/>
              <a:buFontTx/>
              <a:buNone/>
              <a:tabLst/>
              <a:defRPr/>
            </a:pPr>
            <a:endParaRPr kumimoji="0" lang="en-US" sz="1488"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Placeholder 1">
            <a:extLst>
              <a:ext uri="{FF2B5EF4-FFF2-40B4-BE49-F238E27FC236}">
                <a16:creationId xmlns:a16="http://schemas.microsoft.com/office/drawing/2014/main" id="{273610E5-BD0A-B5C5-FEE5-26185A4A8B7B}"/>
              </a:ext>
            </a:extLst>
          </p:cNvPr>
          <p:cNvSpPr>
            <a:spLocks noGrp="1"/>
          </p:cNvSpPr>
          <p:nvPr>
            <p:ph type="title"/>
          </p:nvPr>
        </p:nvSpPr>
        <p:spPr>
          <a:xfrm>
            <a:off x="228600" y="22771"/>
            <a:ext cx="8913987" cy="96740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D042CD8-9DBE-8D8C-DE9F-F995E474B68E}"/>
              </a:ext>
            </a:extLst>
          </p:cNvPr>
          <p:cNvSpPr>
            <a:spLocks noGrp="1"/>
          </p:cNvSpPr>
          <p:nvPr>
            <p:ph type="body" idx="1"/>
          </p:nvPr>
        </p:nvSpPr>
        <p:spPr>
          <a:xfrm>
            <a:off x="86420" y="1156854"/>
            <a:ext cx="9815770" cy="436119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03B0E9A-C157-F6FF-B171-C10235734E21}"/>
              </a:ext>
            </a:extLst>
          </p:cNvPr>
          <p:cNvSpPr>
            <a:spLocks noGrp="1"/>
          </p:cNvSpPr>
          <p:nvPr>
            <p:ph type="dt" sz="half" idx="2"/>
          </p:nvPr>
        </p:nvSpPr>
        <p:spPr>
          <a:xfrm>
            <a:off x="8485909" y="5358226"/>
            <a:ext cx="967354" cy="301820"/>
          </a:xfrm>
          <a:prstGeom prst="rect">
            <a:avLst/>
          </a:prstGeom>
        </p:spPr>
        <p:txBody>
          <a:bodyPr vert="horz" lIns="91440" tIns="45720" rIns="91440" bIns="45720" rtlCol="0" anchor="ctr"/>
          <a:lstStyle>
            <a:lvl1pPr algn="l">
              <a:defRPr sz="1323" b="1">
                <a:solidFill>
                  <a:schemeClr val="tx1"/>
                </a:solidFill>
                <a:latin typeface="Arial" panose="020B0604020202020204" pitchFamily="34" charset="0"/>
                <a:cs typeface="Arial" panose="020B0604020202020204" pitchFamily="34" charset="0"/>
              </a:defRPr>
            </a:lvl1pPr>
          </a:lstStyle>
          <a:p>
            <a:pPr defTabSz="755843"/>
            <a:fld id="{E1F2DADC-5CAF-4BC7-876C-6479E98501D8}" type="datetimeFigureOut">
              <a:rPr lang="en-US" smtClean="0"/>
              <a:pPr defTabSz="755843"/>
              <a:t>11/4/2025</a:t>
            </a:fld>
            <a:endParaRPr lang="en-US" dirty="0"/>
          </a:p>
        </p:txBody>
      </p:sp>
      <p:sp>
        <p:nvSpPr>
          <p:cNvPr id="6" name="Slide Number Placeholder 5">
            <a:extLst>
              <a:ext uri="{FF2B5EF4-FFF2-40B4-BE49-F238E27FC236}">
                <a16:creationId xmlns:a16="http://schemas.microsoft.com/office/drawing/2014/main" id="{044CCB94-DD2E-B50B-7BD7-4B74970E162D}"/>
              </a:ext>
            </a:extLst>
          </p:cNvPr>
          <p:cNvSpPr>
            <a:spLocks noGrp="1"/>
          </p:cNvSpPr>
          <p:nvPr>
            <p:ph type="sldNum" sz="quarter" idx="4"/>
          </p:nvPr>
        </p:nvSpPr>
        <p:spPr>
          <a:xfrm>
            <a:off x="9471045" y="5360487"/>
            <a:ext cx="606405" cy="301820"/>
          </a:xfrm>
          <a:prstGeom prst="rect">
            <a:avLst/>
          </a:prstGeom>
        </p:spPr>
        <p:txBody>
          <a:bodyPr vert="horz" lIns="91440" tIns="45720" rIns="91440" bIns="45720" rtlCol="0" anchor="ctr"/>
          <a:lstStyle>
            <a:lvl1pPr algn="r">
              <a:defRPr sz="1488" b="1">
                <a:solidFill>
                  <a:schemeClr val="tx1"/>
                </a:solidFill>
                <a:latin typeface="Arial" panose="020B0604020202020204" pitchFamily="34" charset="0"/>
                <a:cs typeface="Arial" panose="020B0604020202020204" pitchFamily="34" charset="0"/>
              </a:defRPr>
            </a:lvl1pPr>
          </a:lstStyle>
          <a:p>
            <a:pPr defTabSz="755843"/>
            <a:fld id="{17473A0D-9339-4E16-AC59-8F76CFD60BFE}" type="slidenum">
              <a:rPr lang="en-US" smtClean="0">
                <a:solidFill>
                  <a:prstClr val="black"/>
                </a:solidFill>
              </a:rPr>
              <a:pPr defTabSz="755843"/>
              <a:t>‹#›</a:t>
            </a:fld>
            <a:endParaRPr lang="en-US" dirty="0">
              <a:solidFill>
                <a:prstClr val="black"/>
              </a:solidFill>
            </a:endParaRPr>
          </a:p>
        </p:txBody>
      </p:sp>
      <p:pic>
        <p:nvPicPr>
          <p:cNvPr id="5" name="Content Placeholder 5" descr="A colorful diamond with icons&#10;&#10;AI-generated content may be incorrect.">
            <a:extLst>
              <a:ext uri="{FF2B5EF4-FFF2-40B4-BE49-F238E27FC236}">
                <a16:creationId xmlns:a16="http://schemas.microsoft.com/office/drawing/2014/main" id="{969C3F0A-F997-36F0-1910-2292DCB6D193}"/>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198003" y="43346"/>
            <a:ext cx="708378" cy="711688"/>
          </a:xfrm>
          <a:prstGeom prst="rect">
            <a:avLst/>
          </a:prstGeom>
        </p:spPr>
      </p:pic>
      <p:sp>
        <p:nvSpPr>
          <p:cNvPr id="8" name="TextBox 7">
            <a:extLst>
              <a:ext uri="{FF2B5EF4-FFF2-40B4-BE49-F238E27FC236}">
                <a16:creationId xmlns:a16="http://schemas.microsoft.com/office/drawing/2014/main" id="{52495A47-96A9-1ED9-07FF-0F539F91A395}"/>
              </a:ext>
            </a:extLst>
          </p:cNvPr>
          <p:cNvSpPr txBox="1"/>
          <p:nvPr userDrawn="1"/>
        </p:nvSpPr>
        <p:spPr>
          <a:xfrm>
            <a:off x="8846126" y="713180"/>
            <a:ext cx="1286740" cy="276999"/>
          </a:xfrm>
          <a:prstGeom prst="rect">
            <a:avLst/>
          </a:prstGeom>
          <a:noFill/>
        </p:spPr>
        <p:txBody>
          <a:bodyPr wrap="square" rtlCol="0">
            <a:spAutoFit/>
          </a:bodyPr>
          <a:lstStyle/>
          <a:p>
            <a:pPr algn="r"/>
            <a:r>
              <a:rPr lang="en-US" sz="1200" b="0" dirty="0">
                <a:latin typeface="Arial" panose="020B0604020202020204" pitchFamily="34" charset="0"/>
                <a:cs typeface="Arial" panose="020B0604020202020204" pitchFamily="34" charset="0"/>
              </a:rPr>
              <a:t> </a:t>
            </a:r>
            <a:r>
              <a:rPr lang="en-US" sz="1050" b="0" dirty="0">
                <a:solidFill>
                  <a:schemeClr val="bg1"/>
                </a:solidFill>
                <a:latin typeface="Arial" panose="020B0604020202020204" pitchFamily="34" charset="0"/>
                <a:cs typeface="Arial" panose="020B0604020202020204" pitchFamily="34" charset="0"/>
              </a:rPr>
              <a:t>SHIFT: Bay Area</a:t>
            </a:r>
          </a:p>
        </p:txBody>
      </p:sp>
    </p:spTree>
    <p:extLst>
      <p:ext uri="{BB962C8B-B14F-4D97-AF65-F5344CB8AC3E}">
        <p14:creationId xmlns:p14="http://schemas.microsoft.com/office/powerpoint/2010/main" val="1515615656"/>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xStyles>
    <p:titleStyle>
      <a:lvl1pPr algn="l" defTabSz="755843" rtl="0" eaLnBrk="1" latinLnBrk="0" hangingPunct="1">
        <a:lnSpc>
          <a:spcPct val="90000"/>
        </a:lnSpc>
        <a:spcBef>
          <a:spcPct val="0"/>
        </a:spcBef>
        <a:buNone/>
        <a:defRPr sz="4000" b="1" kern="1200">
          <a:solidFill>
            <a:schemeClr val="bg1"/>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defRPr>
      </a:lvl1pPr>
    </p:titleStyle>
    <p:bodyStyle>
      <a:lvl1pPr marL="188961" indent="-188961" algn="l" defTabSz="755843" rtl="0" eaLnBrk="1" latinLnBrk="0" hangingPunct="1">
        <a:lnSpc>
          <a:spcPct val="80000"/>
        </a:lnSpc>
        <a:spcBef>
          <a:spcPts val="827"/>
        </a:spcBef>
        <a:buClr>
          <a:srgbClr val="000099"/>
        </a:buClr>
        <a:buSzPct val="80000"/>
        <a:buFont typeface="Wingdings" panose="05000000000000000000" pitchFamily="2" charset="2"/>
        <a:buChar char="Ø"/>
        <a:defRPr sz="2800" b="0" kern="1200">
          <a:solidFill>
            <a:schemeClr val="tx1"/>
          </a:solidFill>
          <a:latin typeface="Arial" panose="020B0604020202020204" pitchFamily="34" charset="0"/>
          <a:ea typeface="+mn-ea"/>
          <a:cs typeface="Arial" panose="020B0604020202020204" pitchFamily="34" charset="0"/>
        </a:defRPr>
      </a:lvl1pPr>
      <a:lvl2pPr marL="566882" indent="-188961" algn="l" defTabSz="755843" rtl="0" eaLnBrk="1" latinLnBrk="0" hangingPunct="1">
        <a:lnSpc>
          <a:spcPct val="80000"/>
        </a:lnSpc>
        <a:spcBef>
          <a:spcPts val="413"/>
        </a:spcBef>
        <a:buClr>
          <a:srgbClr val="002060"/>
        </a:buClr>
        <a:buFont typeface="Wingdings" panose="05000000000000000000" pitchFamily="2" charset="2"/>
        <a:buChar char="§"/>
        <a:defRPr sz="2400" b="0" kern="1200">
          <a:solidFill>
            <a:schemeClr val="tx1"/>
          </a:solidFill>
          <a:latin typeface="Arial" panose="020B0604020202020204" pitchFamily="34" charset="0"/>
          <a:ea typeface="+mn-ea"/>
          <a:cs typeface="Arial" panose="020B0604020202020204" pitchFamily="34" charset="0"/>
        </a:defRPr>
      </a:lvl2pPr>
      <a:lvl3pPr marL="1039284" indent="-283441" algn="l" defTabSz="755843" rtl="0" eaLnBrk="1" latinLnBrk="0" hangingPunct="1">
        <a:lnSpc>
          <a:spcPct val="80000"/>
        </a:lnSpc>
        <a:spcBef>
          <a:spcPts val="413"/>
        </a:spcBef>
        <a:buClr>
          <a:srgbClr val="C00000"/>
        </a:buClr>
        <a:buFont typeface="Wingdings" panose="05000000000000000000" pitchFamily="2" charset="2"/>
        <a:buChar char="ü"/>
        <a:defRPr sz="2000" b="0" kern="1200">
          <a:solidFill>
            <a:schemeClr val="tx1"/>
          </a:solidFill>
          <a:latin typeface="Arial" panose="020B0604020202020204" pitchFamily="34" charset="0"/>
          <a:ea typeface="+mn-ea"/>
          <a:cs typeface="Arial" panose="020B0604020202020204" pitchFamily="34" charset="0"/>
        </a:defRPr>
      </a:lvl3pPr>
      <a:lvl4pPr marL="1322725" indent="-188961" algn="l" defTabSz="755843" rtl="0" eaLnBrk="1" latinLnBrk="0" hangingPunct="1">
        <a:lnSpc>
          <a:spcPct val="80000"/>
        </a:lnSpc>
        <a:spcBef>
          <a:spcPts val="413"/>
        </a:spcBef>
        <a:buClr>
          <a:srgbClr val="002060"/>
        </a:buClr>
        <a:buSzPct val="60000"/>
        <a:buFont typeface="Wingdings" panose="05000000000000000000" pitchFamily="2" charset="2"/>
        <a:buChar char="u"/>
        <a:defRPr sz="1800" b="0" kern="1200">
          <a:solidFill>
            <a:schemeClr val="tx1"/>
          </a:solidFill>
          <a:latin typeface="Arial" panose="020B0604020202020204" pitchFamily="34" charset="0"/>
          <a:ea typeface="+mn-ea"/>
          <a:cs typeface="Arial" panose="020B0604020202020204" pitchFamily="34" charset="0"/>
        </a:defRPr>
      </a:lvl4pPr>
      <a:lvl5pPr marL="1700647" indent="-188961" algn="l" defTabSz="755843" rtl="0" eaLnBrk="1" latinLnBrk="0" hangingPunct="1">
        <a:lnSpc>
          <a:spcPct val="80000"/>
        </a:lnSpc>
        <a:spcBef>
          <a:spcPts val="413"/>
        </a:spcBef>
        <a:buClr>
          <a:srgbClr val="9900FF"/>
        </a:buClr>
        <a:buSzPct val="85000"/>
        <a:buFont typeface="Arial" panose="020B0604020202020204" pitchFamily="34" charset="0"/>
        <a:buChar char="♦"/>
        <a:defRPr sz="1800" b="0" kern="1200">
          <a:solidFill>
            <a:schemeClr val="tx1"/>
          </a:solidFill>
          <a:latin typeface="Arial" panose="020B0604020202020204" pitchFamily="34" charset="0"/>
          <a:ea typeface="+mn-ea"/>
          <a:cs typeface="Arial" panose="020B0604020202020204" pitchFamily="34" charset="0"/>
        </a:defRPr>
      </a:lvl5pPr>
      <a:lvl6pPr marL="2078568"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490"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411"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333"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843" rtl="0" eaLnBrk="1" latinLnBrk="0" hangingPunct="1">
        <a:defRPr sz="1488" kern="1200">
          <a:solidFill>
            <a:schemeClr val="tx1"/>
          </a:solidFill>
          <a:latin typeface="+mn-lt"/>
          <a:ea typeface="+mn-ea"/>
          <a:cs typeface="+mn-cs"/>
        </a:defRPr>
      </a:lvl1pPr>
      <a:lvl2pPr marL="377922" algn="l" defTabSz="755843" rtl="0" eaLnBrk="1" latinLnBrk="0" hangingPunct="1">
        <a:defRPr sz="1488" kern="1200">
          <a:solidFill>
            <a:schemeClr val="tx1"/>
          </a:solidFill>
          <a:latin typeface="+mn-lt"/>
          <a:ea typeface="+mn-ea"/>
          <a:cs typeface="+mn-cs"/>
        </a:defRPr>
      </a:lvl2pPr>
      <a:lvl3pPr marL="755843" algn="l" defTabSz="755843" rtl="0" eaLnBrk="1" latinLnBrk="0" hangingPunct="1">
        <a:defRPr sz="1488" kern="1200">
          <a:solidFill>
            <a:schemeClr val="tx1"/>
          </a:solidFill>
          <a:latin typeface="+mn-lt"/>
          <a:ea typeface="+mn-ea"/>
          <a:cs typeface="+mn-cs"/>
        </a:defRPr>
      </a:lvl3pPr>
      <a:lvl4pPr marL="1133765" algn="l" defTabSz="755843" rtl="0" eaLnBrk="1" latinLnBrk="0" hangingPunct="1">
        <a:defRPr sz="1488" kern="1200">
          <a:solidFill>
            <a:schemeClr val="tx1"/>
          </a:solidFill>
          <a:latin typeface="+mn-lt"/>
          <a:ea typeface="+mn-ea"/>
          <a:cs typeface="+mn-cs"/>
        </a:defRPr>
      </a:lvl4pPr>
      <a:lvl5pPr marL="1511686" algn="l" defTabSz="755843" rtl="0" eaLnBrk="1" latinLnBrk="0" hangingPunct="1">
        <a:defRPr sz="1488" kern="1200">
          <a:solidFill>
            <a:schemeClr val="tx1"/>
          </a:solidFill>
          <a:latin typeface="+mn-lt"/>
          <a:ea typeface="+mn-ea"/>
          <a:cs typeface="+mn-cs"/>
        </a:defRPr>
      </a:lvl5pPr>
      <a:lvl6pPr marL="1889608" algn="l" defTabSz="755843" rtl="0" eaLnBrk="1" latinLnBrk="0" hangingPunct="1">
        <a:defRPr sz="1488" kern="1200">
          <a:solidFill>
            <a:schemeClr val="tx1"/>
          </a:solidFill>
          <a:latin typeface="+mn-lt"/>
          <a:ea typeface="+mn-ea"/>
          <a:cs typeface="+mn-cs"/>
        </a:defRPr>
      </a:lvl6pPr>
      <a:lvl7pPr marL="2267529" algn="l" defTabSz="755843" rtl="0" eaLnBrk="1" latinLnBrk="0" hangingPunct="1">
        <a:defRPr sz="1488" kern="1200">
          <a:solidFill>
            <a:schemeClr val="tx1"/>
          </a:solidFill>
          <a:latin typeface="+mn-lt"/>
          <a:ea typeface="+mn-ea"/>
          <a:cs typeface="+mn-cs"/>
        </a:defRPr>
      </a:lvl7pPr>
      <a:lvl8pPr marL="2645451" algn="l" defTabSz="755843" rtl="0" eaLnBrk="1" latinLnBrk="0" hangingPunct="1">
        <a:defRPr sz="1488" kern="1200">
          <a:solidFill>
            <a:schemeClr val="tx1"/>
          </a:solidFill>
          <a:latin typeface="+mn-lt"/>
          <a:ea typeface="+mn-ea"/>
          <a:cs typeface="+mn-cs"/>
        </a:defRPr>
      </a:lvl8pPr>
      <a:lvl9pPr marL="3023372" algn="l" defTabSz="75584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atalystsca.us14.list-manage.com/track/click?u=ebb97ad269805195d94c3956e&amp;id=692982039d&amp;e=9108f3a726"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mailto:info@planbayarea.org"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7D347-D7BF-EBD6-790A-8276941F9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DDF54-61D7-2997-1437-5EF5BBDD2625}"/>
              </a:ext>
            </a:extLst>
          </p:cNvPr>
          <p:cNvSpPr>
            <a:spLocks noGrp="1"/>
          </p:cNvSpPr>
          <p:nvPr>
            <p:ph type="title"/>
          </p:nvPr>
        </p:nvSpPr>
        <p:spPr>
          <a:xfrm>
            <a:off x="0" y="166454"/>
            <a:ext cx="10077450" cy="661332"/>
          </a:xfrm>
        </p:spPr>
        <p:txBody>
          <a:bodyPr/>
          <a:lstStyle/>
          <a:p>
            <a:r>
              <a:rPr lang="en-US" b="1" dirty="0"/>
              <a:t>“IMPROVE ECONOMIC MOBILITY”</a:t>
            </a:r>
          </a:p>
        </p:txBody>
      </p:sp>
      <p:sp>
        <p:nvSpPr>
          <p:cNvPr id="3" name="Content Placeholder 2">
            <a:extLst>
              <a:ext uri="{FF2B5EF4-FFF2-40B4-BE49-F238E27FC236}">
                <a16:creationId xmlns:a16="http://schemas.microsoft.com/office/drawing/2014/main" id="{35E700BE-6B45-7972-FAA2-1A921563F8BD}"/>
              </a:ext>
            </a:extLst>
          </p:cNvPr>
          <p:cNvSpPr>
            <a:spLocks noGrp="1"/>
          </p:cNvSpPr>
          <p:nvPr>
            <p:ph idx="1"/>
          </p:nvPr>
        </p:nvSpPr>
        <p:spPr>
          <a:xfrm>
            <a:off x="0" y="1168605"/>
            <a:ext cx="10077450" cy="4417030"/>
          </a:xfrm>
        </p:spPr>
        <p:txBody>
          <a:bodyPr>
            <a:normAutofit/>
          </a:bodyPr>
          <a:lstStyle/>
          <a:p>
            <a:r>
              <a:rPr lang="en-US" sz="2000" dirty="0"/>
              <a:t>DEIR p. 2-8, “</a:t>
            </a:r>
            <a:r>
              <a:rPr lang="en-US" sz="2000" b="1" dirty="0"/>
              <a:t>EC4: Implement a Statewide Guaranteed Income |$205 Billion| </a:t>
            </a:r>
            <a:r>
              <a:rPr lang="en-US" sz="2000" dirty="0"/>
              <a:t>Provide an income-based payment to all Bay Area households to improve family stability, promote economic mobility, and increase customer spending.” (</a:t>
            </a:r>
            <a:r>
              <a:rPr lang="en-US" sz="2000" b="1" dirty="0"/>
              <a:t>emphasis in original)</a:t>
            </a:r>
            <a:r>
              <a:rPr lang="en-US" sz="2000" dirty="0"/>
              <a:t> </a:t>
            </a:r>
          </a:p>
          <a:p>
            <a:r>
              <a:rPr lang="en-US" sz="2000" dirty="0"/>
              <a:t>Assuming this State-wide program goes into full effect in for the FY31-FY50 period, that’s $10.25 billion a year going to an average of ~3.5 million Bay  Area households, just under $3k a year for ALL  households</a:t>
            </a:r>
          </a:p>
          <a:p>
            <a:r>
              <a:rPr lang="en-US" sz="2000" dirty="0"/>
              <a:t>For just the lowest-earning million, households, that would be about $10k/year each – presumably, in addition to all existing governmental and private sector aid programs</a:t>
            </a:r>
          </a:p>
          <a:p>
            <a:r>
              <a:rPr lang="en-US" sz="2000" dirty="0"/>
              <a:t>Although this is labeled as a Statewide program, the Bay Area is such a large portion of the State population that is difficult to conceive how the Bay Area taxes to support this would come from anywhere but Bay Area taxpayers – so the 2.5 million households not getting these funds would each be paying in &gt;$4k year</a:t>
            </a:r>
          </a:p>
          <a:p>
            <a:r>
              <a:rPr lang="en-US" sz="2000" dirty="0"/>
              <a:t>There does not appear to be anything in the Plan that considers how many high-earners – and mid-earners – this would cause to leave, or the jobs lost, or the higher costs of doing business increasing prices, etc., etc., etc.</a:t>
            </a:r>
          </a:p>
        </p:txBody>
      </p:sp>
      <p:sp>
        <p:nvSpPr>
          <p:cNvPr id="4" name="Slide Number Placeholder 3">
            <a:extLst>
              <a:ext uri="{FF2B5EF4-FFF2-40B4-BE49-F238E27FC236}">
                <a16:creationId xmlns:a16="http://schemas.microsoft.com/office/drawing/2014/main" id="{459E750E-4F4D-74AC-7354-D49CC49352A1}"/>
              </a:ext>
            </a:extLst>
          </p:cNvPr>
          <p:cNvSpPr>
            <a:spLocks noGrp="1"/>
          </p:cNvSpPr>
          <p:nvPr>
            <p:ph type="sldNum" sz="quarter" idx="12"/>
          </p:nvPr>
        </p:nvSpPr>
        <p:spPr>
          <a:xfrm>
            <a:off x="9665631" y="5254119"/>
            <a:ext cx="411819" cy="414645"/>
          </a:xfrm>
        </p:spPr>
        <p:txBody>
          <a:bodyPr/>
          <a:lstStyle/>
          <a:p>
            <a:fld id="{D8EC2E3A-77A4-4E71-8CCA-9981EC680B2D}" type="slidenum">
              <a:rPr lang="en-US" sz="1323"/>
              <a:t>1</a:t>
            </a:fld>
            <a:endParaRPr lang="en-US" sz="1323" dirty="0"/>
          </a:p>
        </p:txBody>
      </p:sp>
    </p:spTree>
    <p:extLst>
      <p:ext uri="{BB962C8B-B14F-4D97-AF65-F5344CB8AC3E}">
        <p14:creationId xmlns:p14="http://schemas.microsoft.com/office/powerpoint/2010/main" val="1553354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59C0D-80F3-4A68-A331-03CD972AC18B}"/>
              </a:ext>
            </a:extLst>
          </p:cNvPr>
          <p:cNvSpPr>
            <a:spLocks noGrp="1"/>
          </p:cNvSpPr>
          <p:nvPr>
            <p:ph type="title"/>
          </p:nvPr>
        </p:nvSpPr>
        <p:spPr/>
        <p:txBody>
          <a:bodyPr/>
          <a:lstStyle/>
          <a:p>
            <a:r>
              <a:rPr lang="en-US" dirty="0"/>
              <a:t>Environmental Concerns</a:t>
            </a:r>
          </a:p>
        </p:txBody>
      </p:sp>
      <p:sp>
        <p:nvSpPr>
          <p:cNvPr id="4" name="Content Placeholder 3">
            <a:extLst>
              <a:ext uri="{FF2B5EF4-FFF2-40B4-BE49-F238E27FC236}">
                <a16:creationId xmlns:a16="http://schemas.microsoft.com/office/drawing/2014/main" id="{2DFA00FA-2EA2-3CF9-2A0A-C662FC88189F}"/>
              </a:ext>
            </a:extLst>
          </p:cNvPr>
          <p:cNvSpPr>
            <a:spLocks noGrp="1"/>
          </p:cNvSpPr>
          <p:nvPr>
            <p:ph idx="1"/>
          </p:nvPr>
        </p:nvSpPr>
        <p:spPr>
          <a:xfrm>
            <a:off x="86420" y="1050648"/>
            <a:ext cx="9815770" cy="4505461"/>
          </a:xfrm>
        </p:spPr>
        <p:txBody>
          <a:bodyPr>
            <a:normAutofit fontScale="92500" lnSpcReduction="10000"/>
          </a:bodyPr>
          <a:lstStyle/>
          <a:p>
            <a:r>
              <a:rPr lang="en-US" b="1" dirty="0">
                <a:solidFill>
                  <a:srgbClr val="000099"/>
                </a:solidFill>
                <a:effectLst>
                  <a:outerShdw blurRad="38100" dist="38100" dir="2700000" algn="tl">
                    <a:srgbClr val="000000">
                      <a:alpha val="43137"/>
                    </a:srgbClr>
                  </a:outerShdw>
                </a:effectLst>
              </a:rPr>
              <a:t>Sea Level Rise - $96B</a:t>
            </a:r>
          </a:p>
          <a:p>
            <a:pPr lvl="1"/>
            <a:r>
              <a:rPr lang="en-US" dirty="0"/>
              <a:t>Approach unclear, unjustified</a:t>
            </a:r>
          </a:p>
          <a:p>
            <a:pPr lvl="1"/>
            <a:r>
              <a:rPr lang="en-US" dirty="0"/>
              <a:t>Asset replenishment costs are 4x ever 40 years…</a:t>
            </a:r>
          </a:p>
          <a:p>
            <a:pPr lvl="1"/>
            <a:r>
              <a:rPr lang="en-US" dirty="0"/>
              <a:t>Relocate Responsibly, don’t Resist Ridiculously</a:t>
            </a:r>
          </a:p>
          <a:p>
            <a:r>
              <a:rPr lang="en-US" b="1" dirty="0">
                <a:solidFill>
                  <a:srgbClr val="000099"/>
                </a:solidFill>
                <a:effectLst>
                  <a:outerShdw blurRad="38100" dist="38100" dir="2700000" algn="tl">
                    <a:srgbClr val="000000">
                      <a:alpha val="43137"/>
                    </a:srgbClr>
                  </a:outerShdw>
                </a:effectLst>
              </a:rPr>
              <a:t>DEIR – significant unmitigated risks</a:t>
            </a:r>
          </a:p>
          <a:p>
            <a:pPr lvl="1"/>
            <a:r>
              <a:rPr lang="en-US" dirty="0"/>
              <a:t>67 environmental impacts with 41 “Significant and Unavoidable” – </a:t>
            </a:r>
            <a:r>
              <a:rPr lang="en-US" i="1" dirty="0"/>
              <a:t>What are those benefits, who receives them, and who bears the costs?</a:t>
            </a:r>
          </a:p>
          <a:p>
            <a:pPr lvl="1"/>
            <a:r>
              <a:rPr lang="en-US" dirty="0"/>
              <a:t>Until the population assumptions are valid, and each of those 41 impacts has a credible mitigation &amp; accountability plan, approving this DEIR is premature.</a:t>
            </a:r>
          </a:p>
          <a:p>
            <a:r>
              <a:rPr lang="en-US" b="1" dirty="0">
                <a:solidFill>
                  <a:srgbClr val="000099"/>
                </a:solidFill>
                <a:effectLst>
                  <a:outerShdw blurRad="38100" dist="38100" dir="2700000" algn="tl">
                    <a:srgbClr val="000000">
                      <a:alpha val="43137"/>
                    </a:srgbClr>
                  </a:outerShdw>
                </a:effectLst>
              </a:rPr>
              <a:t>Expand Access to Parks and Open Space: $62B</a:t>
            </a:r>
          </a:p>
          <a:p>
            <a:pPr lvl="1"/>
            <a:r>
              <a:rPr lang="en-US" dirty="0"/>
              <a:t>Sounds good, but the reasoning is linked to increased density and trying to help people cooped up in their apartments.</a:t>
            </a:r>
          </a:p>
          <a:p>
            <a:pPr lvl="1"/>
            <a:r>
              <a:rPr lang="en-US" dirty="0"/>
              <a:t>How about giving people trees in their back yards?</a:t>
            </a:r>
          </a:p>
          <a:p>
            <a:pPr lvl="1"/>
            <a:r>
              <a:rPr lang="en-US" dirty="0"/>
              <a:t>Debate: Mandated Density vs. Enjoyable Sprawl</a:t>
            </a:r>
          </a:p>
        </p:txBody>
      </p:sp>
    </p:spTree>
    <p:extLst>
      <p:ext uri="{BB962C8B-B14F-4D97-AF65-F5344CB8AC3E}">
        <p14:creationId xmlns:p14="http://schemas.microsoft.com/office/powerpoint/2010/main" val="779042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B4CBE-967F-A8F3-08CE-D99FFA54720A}"/>
              </a:ext>
            </a:extLst>
          </p:cNvPr>
          <p:cNvSpPr>
            <a:spLocks noGrp="1"/>
          </p:cNvSpPr>
          <p:nvPr>
            <p:ph type="title"/>
          </p:nvPr>
        </p:nvSpPr>
        <p:spPr/>
        <p:txBody>
          <a:bodyPr/>
          <a:lstStyle/>
          <a:p>
            <a:r>
              <a:rPr lang="en-US" dirty="0"/>
              <a:t>Other Problems With PBA2050+</a:t>
            </a:r>
          </a:p>
        </p:txBody>
      </p:sp>
      <p:sp>
        <p:nvSpPr>
          <p:cNvPr id="3" name="Content Placeholder 2">
            <a:extLst>
              <a:ext uri="{FF2B5EF4-FFF2-40B4-BE49-F238E27FC236}">
                <a16:creationId xmlns:a16="http://schemas.microsoft.com/office/drawing/2014/main" id="{624B7B8A-D71A-A745-56C4-36B4FB43FCBD}"/>
              </a:ext>
            </a:extLst>
          </p:cNvPr>
          <p:cNvSpPr>
            <a:spLocks noGrp="1"/>
          </p:cNvSpPr>
          <p:nvPr>
            <p:ph idx="1"/>
          </p:nvPr>
        </p:nvSpPr>
        <p:spPr>
          <a:xfrm>
            <a:off x="130840" y="1142948"/>
            <a:ext cx="9815770" cy="4017988"/>
          </a:xfrm>
        </p:spPr>
        <p:txBody>
          <a:bodyPr>
            <a:normAutofit/>
          </a:bodyPr>
          <a:lstStyle/>
          <a:p>
            <a:r>
              <a:rPr lang="en-US" dirty="0"/>
              <a:t>Biased estimation methods – Bad Faith “Planning”</a:t>
            </a:r>
          </a:p>
          <a:p>
            <a:r>
              <a:rPr lang="en-US" dirty="0"/>
              <a:t>Lacks supporting justification in detail…</a:t>
            </a:r>
          </a:p>
          <a:p>
            <a:pPr lvl="1"/>
            <a:r>
              <a:rPr lang="en-US" dirty="0"/>
              <a:t>…Thus, lacks Transparency</a:t>
            </a:r>
          </a:p>
          <a:p>
            <a:r>
              <a:rPr lang="en-US" dirty="0"/>
              <a:t>Failure to inventory fiscal conditions as fact base</a:t>
            </a:r>
          </a:p>
          <a:p>
            <a:r>
              <a:rPr lang="en-US" dirty="0"/>
              <a:t>Failure to assess cost/benefit</a:t>
            </a:r>
          </a:p>
          <a:p>
            <a:r>
              <a:rPr lang="en-US" dirty="0"/>
              <a:t>Omits healthcare, education, job creation, and more…</a:t>
            </a:r>
          </a:p>
          <a:p>
            <a:r>
              <a:rPr lang="en-US" dirty="0"/>
              <a:t>No binding, independent, oversight and accountability</a:t>
            </a:r>
          </a:p>
          <a:p>
            <a:r>
              <a:rPr lang="en-US" dirty="0"/>
              <a:t>Invalid, unaccountable, totalitarian planning process</a:t>
            </a:r>
          </a:p>
          <a:p>
            <a:r>
              <a:rPr lang="en-US" dirty="0"/>
              <a:t>MTC, et al, record of mismanagement</a:t>
            </a:r>
          </a:p>
          <a:p>
            <a:pPr marL="0" indent="0">
              <a:buNone/>
            </a:pPr>
            <a:endParaRPr lang="en-US" dirty="0"/>
          </a:p>
        </p:txBody>
      </p:sp>
      <p:sp>
        <p:nvSpPr>
          <p:cNvPr id="4" name="TextBox 3">
            <a:extLst>
              <a:ext uri="{FF2B5EF4-FFF2-40B4-BE49-F238E27FC236}">
                <a16:creationId xmlns:a16="http://schemas.microsoft.com/office/drawing/2014/main" id="{5C1415F9-0456-6783-7186-F0552722C1F6}"/>
              </a:ext>
            </a:extLst>
          </p:cNvPr>
          <p:cNvSpPr txBox="1"/>
          <p:nvPr/>
        </p:nvSpPr>
        <p:spPr>
          <a:xfrm>
            <a:off x="1363851" y="5002111"/>
            <a:ext cx="7622023" cy="553998"/>
          </a:xfrm>
          <a:prstGeom prst="rect">
            <a:avLst/>
          </a:prstGeom>
          <a:noFill/>
        </p:spPr>
        <p:txBody>
          <a:bodyPr wrap="none" rtlCol="0">
            <a:spAutoFit/>
          </a:bodyPr>
          <a:lstStyle/>
          <a:p>
            <a:r>
              <a:rPr lang="en-US" sz="3000" b="1" dirty="0">
                <a:solidFill>
                  <a:srgbClr val="C00000"/>
                </a:solidFill>
                <a:effectLst>
                  <a:outerShdw blurRad="38100" dist="38100" dir="2700000" algn="tl">
                    <a:srgbClr val="000000">
                      <a:alpha val="43137"/>
                    </a:srgbClr>
                  </a:outerShdw>
                </a:effectLst>
              </a:rPr>
              <a:t>Detached from both reality and accountability </a:t>
            </a:r>
          </a:p>
        </p:txBody>
      </p:sp>
    </p:spTree>
    <p:extLst>
      <p:ext uri="{BB962C8B-B14F-4D97-AF65-F5344CB8AC3E}">
        <p14:creationId xmlns:p14="http://schemas.microsoft.com/office/powerpoint/2010/main" val="2990290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C1E62-178B-DA35-0DC3-9D7F2C2B83BB}"/>
              </a:ext>
            </a:extLst>
          </p:cNvPr>
          <p:cNvSpPr>
            <a:spLocks noGrp="1"/>
          </p:cNvSpPr>
          <p:nvPr>
            <p:ph type="title"/>
          </p:nvPr>
        </p:nvSpPr>
        <p:spPr/>
        <p:txBody>
          <a:bodyPr/>
          <a:lstStyle/>
          <a:p>
            <a:r>
              <a:rPr lang="en-US" dirty="0"/>
              <a:t>Immediate Process &amp; Concerns</a:t>
            </a:r>
          </a:p>
        </p:txBody>
      </p:sp>
      <p:sp>
        <p:nvSpPr>
          <p:cNvPr id="3" name="Content Placeholder 2">
            <a:extLst>
              <a:ext uri="{FF2B5EF4-FFF2-40B4-BE49-F238E27FC236}">
                <a16:creationId xmlns:a16="http://schemas.microsoft.com/office/drawing/2014/main" id="{DF93AF29-7889-F3B4-566A-8B60F47AAD08}"/>
              </a:ext>
            </a:extLst>
          </p:cNvPr>
          <p:cNvSpPr>
            <a:spLocks noGrp="1"/>
          </p:cNvSpPr>
          <p:nvPr>
            <p:ph idx="1"/>
          </p:nvPr>
        </p:nvSpPr>
        <p:spPr>
          <a:xfrm>
            <a:off x="86420" y="1219200"/>
            <a:ext cx="9991030" cy="4298853"/>
          </a:xfrm>
        </p:spPr>
        <p:txBody>
          <a:bodyPr/>
          <a:lstStyle/>
          <a:p>
            <a:r>
              <a:rPr lang="en-US" dirty="0"/>
              <a:t>MTC/ABAG will be voting on the Draft EIR in December.</a:t>
            </a:r>
          </a:p>
          <a:p>
            <a:r>
              <a:rPr lang="en-US" dirty="0"/>
              <a:t>Beginning with the population estimates, the Plan is a fraud.</a:t>
            </a:r>
          </a:p>
          <a:p>
            <a:r>
              <a:rPr lang="en-US" dirty="0"/>
              <a:t>Inflated population to justify the Transit and Housing costs</a:t>
            </a:r>
          </a:p>
          <a:p>
            <a:r>
              <a:rPr lang="en-US" dirty="0"/>
              <a:t>41 of 67 Concerns in the DEIR are "significant and unavoidable</a:t>
            </a:r>
          </a:p>
          <a:p>
            <a:r>
              <a:rPr lang="en-US" dirty="0"/>
              <a:t>To approve the DEIR, MTC would have to approve those estimates AND approve a </a:t>
            </a:r>
            <a:r>
              <a:rPr lang="en-US" b="1" dirty="0"/>
              <a:t>Statement of Overriding Considerations.</a:t>
            </a:r>
          </a:p>
          <a:p>
            <a:r>
              <a:rPr lang="en-US" dirty="0"/>
              <a:t> </a:t>
            </a:r>
            <a:r>
              <a:rPr lang="en-US" b="1" i="1" dirty="0">
                <a:solidFill>
                  <a:srgbClr val="C00000"/>
                </a:solidFill>
                <a:effectLst>
                  <a:outerShdw blurRad="38100" dist="38100" dir="2700000" algn="tl">
                    <a:srgbClr val="000000">
                      <a:alpha val="43137"/>
                    </a:srgbClr>
                  </a:outerShdw>
                </a:effectLst>
              </a:rPr>
              <a:t>Our goal: make that vote Very Uncomfortable for them.</a:t>
            </a:r>
          </a:p>
        </p:txBody>
      </p:sp>
    </p:spTree>
    <p:extLst>
      <p:ext uri="{BB962C8B-B14F-4D97-AF65-F5344CB8AC3E}">
        <p14:creationId xmlns:p14="http://schemas.microsoft.com/office/powerpoint/2010/main" val="2568687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8CC81-292C-B3C8-081C-15BE7FF86C52}"/>
              </a:ext>
            </a:extLst>
          </p:cNvPr>
          <p:cNvSpPr>
            <a:spLocks noGrp="1"/>
          </p:cNvSpPr>
          <p:nvPr>
            <p:ph type="title"/>
          </p:nvPr>
        </p:nvSpPr>
        <p:spPr/>
        <p:txBody>
          <a:bodyPr/>
          <a:lstStyle/>
          <a:p>
            <a:r>
              <a:rPr lang="en-US" dirty="0"/>
              <a:t>Our Next Steps</a:t>
            </a:r>
          </a:p>
        </p:txBody>
      </p:sp>
      <p:sp>
        <p:nvSpPr>
          <p:cNvPr id="3" name="Content Placeholder 2">
            <a:extLst>
              <a:ext uri="{FF2B5EF4-FFF2-40B4-BE49-F238E27FC236}">
                <a16:creationId xmlns:a16="http://schemas.microsoft.com/office/drawing/2014/main" id="{47B26029-CC04-1107-00D7-94A93019608A}"/>
              </a:ext>
            </a:extLst>
          </p:cNvPr>
          <p:cNvSpPr>
            <a:spLocks noGrp="1"/>
          </p:cNvSpPr>
          <p:nvPr>
            <p:ph idx="1"/>
          </p:nvPr>
        </p:nvSpPr>
        <p:spPr>
          <a:xfrm>
            <a:off x="0" y="1201558"/>
            <a:ext cx="9815770" cy="4467405"/>
          </a:xfrm>
        </p:spPr>
        <p:txBody>
          <a:bodyPr/>
          <a:lstStyle/>
          <a:p>
            <a:r>
              <a:rPr lang="en-US" dirty="0"/>
              <a:t>Those are some of the concerns we'll be researching and substantiating.  </a:t>
            </a:r>
          </a:p>
          <a:p>
            <a:r>
              <a:rPr lang="en-US" dirty="0"/>
              <a:t>We'll post sample public comment talking points a few days before the Nov. 14th MTC meeting.  </a:t>
            </a:r>
          </a:p>
          <a:p>
            <a:r>
              <a:rPr lang="en-US" dirty="0"/>
              <a:t>We’ll create and speak to a slide show ASAP. </a:t>
            </a:r>
          </a:p>
          <a:p>
            <a:r>
              <a:rPr lang="en-US" dirty="0"/>
              <a:t>We’ll create written public comments for Dec. 18th</a:t>
            </a:r>
          </a:p>
          <a:p>
            <a:r>
              <a:rPr lang="en-US" dirty="0"/>
              <a:t>Eventually, we'll have articles and papers documenting our findings.</a:t>
            </a:r>
          </a:p>
          <a:p>
            <a:r>
              <a:rPr lang="en-US" dirty="0"/>
              <a:t>We’ll campaign about Regional Measure 5 on the Nov. ‘26 ballot.</a:t>
            </a:r>
          </a:p>
        </p:txBody>
      </p:sp>
    </p:spTree>
    <p:extLst>
      <p:ext uri="{BB962C8B-B14F-4D97-AF65-F5344CB8AC3E}">
        <p14:creationId xmlns:p14="http://schemas.microsoft.com/office/powerpoint/2010/main" val="2811329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6F535-BB74-4A79-D8A9-CBDCFE3226BC}"/>
              </a:ext>
            </a:extLst>
          </p:cNvPr>
          <p:cNvSpPr>
            <a:spLocks noGrp="1"/>
          </p:cNvSpPr>
          <p:nvPr>
            <p:ph type="title"/>
          </p:nvPr>
        </p:nvSpPr>
        <p:spPr/>
        <p:txBody>
          <a:bodyPr/>
          <a:lstStyle/>
          <a:p>
            <a:r>
              <a:rPr lang="en-US" dirty="0"/>
              <a:t>What is needed</a:t>
            </a:r>
          </a:p>
        </p:txBody>
      </p:sp>
      <p:sp>
        <p:nvSpPr>
          <p:cNvPr id="3" name="Content Placeholder 2">
            <a:extLst>
              <a:ext uri="{FF2B5EF4-FFF2-40B4-BE49-F238E27FC236}">
                <a16:creationId xmlns:a16="http://schemas.microsoft.com/office/drawing/2014/main" id="{24CD1900-1CB8-5553-7B43-C96D2357B625}"/>
              </a:ext>
            </a:extLst>
          </p:cNvPr>
          <p:cNvSpPr>
            <a:spLocks noGrp="1"/>
          </p:cNvSpPr>
          <p:nvPr>
            <p:ph idx="1"/>
          </p:nvPr>
        </p:nvSpPr>
        <p:spPr>
          <a:xfrm>
            <a:off x="86420" y="1159933"/>
            <a:ext cx="9815770" cy="4358120"/>
          </a:xfrm>
        </p:spPr>
        <p:txBody>
          <a:bodyPr/>
          <a:lstStyle/>
          <a:p>
            <a:r>
              <a:rPr lang="en-US" dirty="0"/>
              <a:t>Public awareness of the problem, and the solution</a:t>
            </a:r>
          </a:p>
          <a:p>
            <a:pPr lvl="1"/>
            <a:r>
              <a:rPr lang="en-US" dirty="0"/>
              <a:t>A vision of a more agile and affordable transit future</a:t>
            </a:r>
          </a:p>
          <a:p>
            <a:r>
              <a:rPr lang="en-US" dirty="0"/>
              <a:t>Your insights on how to analyze and present the issues:</a:t>
            </a:r>
          </a:p>
          <a:p>
            <a:pPr lvl="1"/>
            <a:r>
              <a:rPr lang="en-US" dirty="0"/>
              <a:t>What are we missing?</a:t>
            </a:r>
          </a:p>
          <a:p>
            <a:pPr lvl="1"/>
            <a:r>
              <a:rPr lang="en-US" dirty="0"/>
              <a:t>What venues should we use to communicate?</a:t>
            </a:r>
          </a:p>
          <a:p>
            <a:pPr lvl="1"/>
            <a:r>
              <a:rPr lang="en-US" dirty="0"/>
              <a:t>Who can we contact at AV firms?</a:t>
            </a:r>
          </a:p>
          <a:p>
            <a:r>
              <a:rPr lang="en-US" dirty="0"/>
              <a:t>Opportunities for SHIFT to speak in public</a:t>
            </a:r>
          </a:p>
          <a:p>
            <a:r>
              <a:rPr lang="en-US" dirty="0"/>
              <a:t>Social media support</a:t>
            </a:r>
          </a:p>
          <a:p>
            <a:r>
              <a:rPr lang="en-US" dirty="0"/>
              <a:t>Donations to fund our efforts</a:t>
            </a:r>
          </a:p>
          <a:p>
            <a:r>
              <a:rPr lang="en-US" dirty="0"/>
              <a:t>Voters to turn out in opposition!</a:t>
            </a:r>
          </a:p>
          <a:p>
            <a:endParaRPr lang="en-US" dirty="0"/>
          </a:p>
        </p:txBody>
      </p:sp>
    </p:spTree>
    <p:extLst>
      <p:ext uri="{BB962C8B-B14F-4D97-AF65-F5344CB8AC3E}">
        <p14:creationId xmlns:p14="http://schemas.microsoft.com/office/powerpoint/2010/main" val="2032854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DE36F-4377-08B9-C8E1-04CE1FF32316}"/>
              </a:ext>
            </a:extLst>
          </p:cNvPr>
          <p:cNvSpPr>
            <a:spLocks noGrp="1"/>
          </p:cNvSpPr>
          <p:nvPr>
            <p:ph type="title"/>
          </p:nvPr>
        </p:nvSpPr>
        <p:spPr/>
        <p:txBody>
          <a:bodyPr>
            <a:normAutofit/>
          </a:bodyPr>
          <a:lstStyle/>
          <a:p>
            <a:r>
              <a:rPr lang="en-US" dirty="0"/>
              <a:t>So What and Now What?</a:t>
            </a:r>
          </a:p>
        </p:txBody>
      </p:sp>
      <p:sp>
        <p:nvSpPr>
          <p:cNvPr id="3" name="Content Placeholder 2">
            <a:extLst>
              <a:ext uri="{FF2B5EF4-FFF2-40B4-BE49-F238E27FC236}">
                <a16:creationId xmlns:a16="http://schemas.microsoft.com/office/drawing/2014/main" id="{00271478-6957-78DD-F79F-F48468E2E223}"/>
              </a:ext>
            </a:extLst>
          </p:cNvPr>
          <p:cNvSpPr>
            <a:spLocks noGrp="1"/>
          </p:cNvSpPr>
          <p:nvPr>
            <p:ph idx="1"/>
          </p:nvPr>
        </p:nvSpPr>
        <p:spPr>
          <a:xfrm>
            <a:off x="96640" y="1110344"/>
            <a:ext cx="9815770" cy="4558620"/>
          </a:xfrm>
        </p:spPr>
        <p:txBody>
          <a:bodyPr>
            <a:normAutofit/>
          </a:bodyPr>
          <a:lstStyle/>
          <a:p>
            <a:pPr>
              <a:spcAft>
                <a:spcPts val="200"/>
              </a:spcAft>
            </a:pPr>
            <a:r>
              <a:rPr lang="en-US" dirty="0"/>
              <a:t>Pressure MTC/ABAG to </a:t>
            </a:r>
            <a:r>
              <a:rPr lang="en-US" u="sng" dirty="0"/>
              <a:t>vote </a:t>
            </a:r>
            <a:r>
              <a:rPr lang="en-US" b="1" u="sng" dirty="0"/>
              <a:t>NO on the Draft EIR</a:t>
            </a:r>
            <a:endParaRPr lang="en-US" b="1" dirty="0"/>
          </a:p>
          <a:p>
            <a:pPr>
              <a:spcAft>
                <a:spcPts val="200"/>
              </a:spcAft>
            </a:pPr>
            <a:r>
              <a:rPr lang="en-US" b="1" dirty="0"/>
              <a:t>Speak: </a:t>
            </a:r>
            <a:r>
              <a:rPr lang="en-US" dirty="0"/>
              <a:t>public comments at Nov. 14 MTC meeting</a:t>
            </a:r>
          </a:p>
          <a:p>
            <a:pPr>
              <a:spcAft>
                <a:spcPts val="200"/>
              </a:spcAft>
            </a:pPr>
            <a:r>
              <a:rPr lang="en-US" b="1" dirty="0"/>
              <a:t>Write:</a:t>
            </a:r>
            <a:r>
              <a:rPr lang="en-US" dirty="0"/>
              <a:t> public comments by Dec. 18 to email.com</a:t>
            </a:r>
          </a:p>
          <a:p>
            <a:pPr lvl="1"/>
            <a:r>
              <a:rPr lang="en-US" dirty="0"/>
              <a:t>Use the online comment form at </a:t>
            </a:r>
            <a:r>
              <a:rPr lang="en-US" dirty="0">
                <a:hlinkClick r:id="rId3"/>
              </a:rPr>
              <a:t>planbayarea.org/</a:t>
            </a:r>
            <a:r>
              <a:rPr lang="en-US" dirty="0" err="1">
                <a:hlinkClick r:id="rId3"/>
              </a:rPr>
              <a:t>draftplan</a:t>
            </a:r>
            <a:r>
              <a:rPr lang="en-US" dirty="0"/>
              <a:t> </a:t>
            </a:r>
          </a:p>
          <a:p>
            <a:pPr lvl="1"/>
            <a:r>
              <a:rPr lang="en-US" dirty="0"/>
              <a:t>Email </a:t>
            </a:r>
            <a:r>
              <a:rPr lang="en-US" dirty="0">
                <a:hlinkClick r:id="rId4"/>
              </a:rPr>
              <a:t>info@planbayarea.org</a:t>
            </a:r>
            <a:r>
              <a:rPr lang="en-US" dirty="0"/>
              <a:t> (subject line: “Draft Plan”)</a:t>
            </a:r>
          </a:p>
          <a:p>
            <a:pPr>
              <a:spcAft>
                <a:spcPts val="200"/>
              </a:spcAft>
            </a:pPr>
            <a:r>
              <a:rPr lang="en-US" dirty="0"/>
              <a:t>Suggest improvements for the plan to SHIFT</a:t>
            </a:r>
          </a:p>
          <a:p>
            <a:pPr>
              <a:spcAft>
                <a:spcPts val="200"/>
              </a:spcAft>
            </a:pPr>
            <a:r>
              <a:rPr lang="en-US" dirty="0"/>
              <a:t>Arrange for speaking engagements for SHIFT authors </a:t>
            </a:r>
          </a:p>
          <a:p>
            <a:pPr>
              <a:spcAft>
                <a:spcPts val="200"/>
              </a:spcAft>
            </a:pPr>
            <a:r>
              <a:rPr lang="en-US" dirty="0"/>
              <a:t>Spread the word on Social Media</a:t>
            </a:r>
          </a:p>
          <a:p>
            <a:pPr>
              <a:spcAft>
                <a:spcPts val="200"/>
              </a:spcAft>
            </a:pPr>
            <a:r>
              <a:rPr lang="en-US" dirty="0"/>
              <a:t>Speak at City and County Councils</a:t>
            </a:r>
          </a:p>
          <a:p>
            <a:pPr>
              <a:spcAft>
                <a:spcPts val="200"/>
              </a:spcAft>
            </a:pPr>
            <a:r>
              <a:rPr lang="en-US" dirty="0"/>
              <a:t>Talk to your friends and neighbors</a:t>
            </a:r>
          </a:p>
        </p:txBody>
      </p:sp>
    </p:spTree>
    <p:extLst>
      <p:ext uri="{BB962C8B-B14F-4D97-AF65-F5344CB8AC3E}">
        <p14:creationId xmlns:p14="http://schemas.microsoft.com/office/powerpoint/2010/main" val="2381309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E450C-ED69-5965-62CA-166FE58CBC34}"/>
              </a:ext>
            </a:extLst>
          </p:cNvPr>
          <p:cNvSpPr>
            <a:spLocks noGrp="1"/>
          </p:cNvSpPr>
          <p:nvPr>
            <p:ph type="title"/>
          </p:nvPr>
        </p:nvSpPr>
        <p:spPr/>
        <p:txBody>
          <a:bodyPr>
            <a:normAutofit/>
          </a:bodyPr>
          <a:lstStyle/>
          <a:p>
            <a:r>
              <a:rPr lang="en-US" dirty="0"/>
              <a:t>Susan Kirsch Proposed Schedule</a:t>
            </a:r>
          </a:p>
        </p:txBody>
      </p:sp>
      <p:sp>
        <p:nvSpPr>
          <p:cNvPr id="3" name="Content Placeholder 2">
            <a:extLst>
              <a:ext uri="{FF2B5EF4-FFF2-40B4-BE49-F238E27FC236}">
                <a16:creationId xmlns:a16="http://schemas.microsoft.com/office/drawing/2014/main" id="{91B70B71-EF08-905D-9F10-317810E9EC6F}"/>
              </a:ext>
            </a:extLst>
          </p:cNvPr>
          <p:cNvSpPr>
            <a:spLocks noGrp="1"/>
          </p:cNvSpPr>
          <p:nvPr>
            <p:ph idx="1"/>
          </p:nvPr>
        </p:nvSpPr>
        <p:spPr/>
        <p:txBody>
          <a:bodyPr>
            <a:normAutofit fontScale="55000" lnSpcReduction="20000"/>
          </a:bodyPr>
          <a:lstStyle/>
          <a:p>
            <a:pPr marL="182880" indent="0">
              <a:lnSpc>
                <a:spcPct val="120000"/>
              </a:lnSpc>
            </a:pPr>
            <a:r>
              <a:rPr lang="en-US" dirty="0"/>
              <a:t>For greatest impact, I suggest this timeline. It's based on the speaker's principle: 1) Tell '</a:t>
            </a:r>
            <a:r>
              <a:rPr lang="en-US" dirty="0" err="1"/>
              <a:t>em</a:t>
            </a:r>
            <a:r>
              <a:rPr lang="en-US" dirty="0"/>
              <a:t> what you're going to tell '</a:t>
            </a:r>
            <a:r>
              <a:rPr lang="en-US" dirty="0" err="1"/>
              <a:t>em</a:t>
            </a:r>
            <a:r>
              <a:rPr lang="en-US" dirty="0"/>
              <a:t>; 2) Tell '</a:t>
            </a:r>
            <a:r>
              <a:rPr lang="en-US" dirty="0" err="1"/>
              <a:t>em</a:t>
            </a:r>
            <a:r>
              <a:rPr lang="en-US" dirty="0"/>
              <a:t>; 3) Tell '</a:t>
            </a:r>
            <a:r>
              <a:rPr lang="en-US" dirty="0" err="1"/>
              <a:t>em</a:t>
            </a:r>
            <a:r>
              <a:rPr lang="en-US" dirty="0"/>
              <a:t> what you told '</a:t>
            </a:r>
            <a:r>
              <a:rPr lang="en-US" dirty="0" err="1"/>
              <a:t>em</a:t>
            </a:r>
            <a:r>
              <a:rPr lang="en-US" dirty="0"/>
              <a:t>." It corresponds to 1) make a call/ leave a message the week of 11/14; 2) send the email w/</a:t>
            </a:r>
            <a:r>
              <a:rPr lang="en-US" dirty="0" err="1"/>
              <a:t>tallking</a:t>
            </a:r>
            <a:r>
              <a:rPr lang="en-US" dirty="0"/>
              <a:t> point; 3) deliver one or more of the talking points 11/14; 4) repeat the message in written comment due 12/18.</a:t>
            </a:r>
          </a:p>
          <a:p>
            <a:pPr marL="182880" indent="0">
              <a:lnSpc>
                <a:spcPct val="120000"/>
              </a:lnSpc>
            </a:pPr>
            <a:r>
              <a:rPr lang="en-US" dirty="0"/>
              <a:t>11/3 - Catalysts Call with a presentation of draft key talking points</a:t>
            </a:r>
          </a:p>
          <a:p>
            <a:pPr marL="182880" indent="0">
              <a:lnSpc>
                <a:spcPct val="120000"/>
              </a:lnSpc>
            </a:pPr>
            <a:r>
              <a:rPr lang="en-US" dirty="0"/>
              <a:t>11/4+  - Finalize talking points and email</a:t>
            </a:r>
          </a:p>
          <a:p>
            <a:pPr marL="182880" indent="0">
              <a:lnSpc>
                <a:spcPct val="120000"/>
              </a:lnSpc>
            </a:pPr>
            <a:r>
              <a:rPr lang="en-US" dirty="0"/>
              <a:t>11/10 -  Catalysts Call - final key talking points, share email to MTC/ABAG reps; confirm distribution calls (with script) and talking points for 11/14 meeting (w/template)</a:t>
            </a:r>
          </a:p>
          <a:p>
            <a:pPr marL="182880" indent="0">
              <a:lnSpc>
                <a:spcPct val="120000"/>
              </a:lnSpc>
            </a:pPr>
            <a:r>
              <a:rPr lang="en-US" dirty="0"/>
              <a:t>11/10-13 -  Make heads-up calls/leave messages for members of MTC/ABAG; send email w/talking points</a:t>
            </a:r>
          </a:p>
          <a:p>
            <a:pPr marL="182880" indent="0">
              <a:lnSpc>
                <a:spcPct val="120000"/>
              </a:lnSpc>
            </a:pPr>
            <a:r>
              <a:rPr lang="en-US" dirty="0"/>
              <a:t>11/14, 9:40 am. -  20+ people attend in person and use 2-minute comment time to speak to one or more of the talking points; repeat, "Without adjustments, vote NO on Draft EIR.</a:t>
            </a:r>
          </a:p>
          <a:p>
            <a:pPr marL="182880" indent="0">
              <a:lnSpc>
                <a:spcPct val="120000"/>
              </a:lnSpc>
            </a:pPr>
            <a:r>
              <a:rPr lang="en-US" dirty="0"/>
              <a:t>11/17 - Catalysts Call - "What'd we learn from 11/14 hearing?"  Adjust for 12/3 and 12/4 hearings. Recruit for 20+ attendance</a:t>
            </a:r>
          </a:p>
          <a:p>
            <a:pPr marL="182880" indent="0">
              <a:lnSpc>
                <a:spcPct val="120000"/>
              </a:lnSpc>
            </a:pPr>
            <a:r>
              <a:rPr lang="en-US" dirty="0"/>
              <a:t>11/18-12/18 -  Work on individual/group responses to BPA/DEIR</a:t>
            </a:r>
          </a:p>
          <a:p>
            <a:pPr marL="182880" indent="0">
              <a:lnSpc>
                <a:spcPct val="120000"/>
              </a:lnSpc>
            </a:pPr>
            <a:r>
              <a:rPr lang="en-US" dirty="0"/>
              <a:t>11/24 - Catalysts Call - Plans for 12/3 and 12/4 meetings; </a:t>
            </a:r>
          </a:p>
        </p:txBody>
      </p:sp>
    </p:spTree>
    <p:extLst>
      <p:ext uri="{BB962C8B-B14F-4D97-AF65-F5344CB8AC3E}">
        <p14:creationId xmlns:p14="http://schemas.microsoft.com/office/powerpoint/2010/main" val="3685725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CE7C1D-7E22-5B74-863A-1DDA5CD2E4BA}"/>
              </a:ext>
            </a:extLst>
          </p:cNvPr>
          <p:cNvSpPr>
            <a:spLocks noGrp="1"/>
          </p:cNvSpPr>
          <p:nvPr>
            <p:ph type="ctrTitle"/>
          </p:nvPr>
        </p:nvSpPr>
        <p:spPr/>
        <p:txBody>
          <a:bodyPr>
            <a:normAutofit/>
          </a:bodyPr>
          <a:lstStyle/>
          <a:p>
            <a:r>
              <a:rPr lang="de-AT" sz="4800" strike="noStrike" spc="-1" dirty="0">
                <a:latin typeface="Arial"/>
              </a:rPr>
              <a:t>Your comments and suggestions?</a:t>
            </a:r>
            <a:endParaRPr lang="en-US" sz="4800" dirty="0"/>
          </a:p>
        </p:txBody>
      </p:sp>
      <p:sp>
        <p:nvSpPr>
          <p:cNvPr id="5" name="Subtitle 4">
            <a:extLst>
              <a:ext uri="{FF2B5EF4-FFF2-40B4-BE49-F238E27FC236}">
                <a16:creationId xmlns:a16="http://schemas.microsoft.com/office/drawing/2014/main" id="{C712BA0F-BD59-BE9D-825F-0C378A4F9AD2}"/>
              </a:ext>
            </a:extLst>
          </p:cNvPr>
          <p:cNvSpPr>
            <a:spLocks noGrp="1"/>
          </p:cNvSpPr>
          <p:nvPr>
            <p:ph type="subTitle" idx="1"/>
          </p:nvPr>
        </p:nvSpPr>
        <p:spPr/>
        <p:txBody>
          <a:bodyPr>
            <a:normAutofit/>
          </a:bodyPr>
          <a:lstStyle/>
          <a:p>
            <a:r>
              <a:rPr lang="en-US" sz="2400" dirty="0"/>
              <a:t>More Flaws to Cite? Understandable concerns? Believable evidence?</a:t>
            </a:r>
          </a:p>
          <a:p>
            <a:r>
              <a:rPr lang="en-US" sz="2400" dirty="0"/>
              <a:t>Desired Next Steps and Priorities?</a:t>
            </a:r>
          </a:p>
        </p:txBody>
      </p:sp>
      <p:sp>
        <p:nvSpPr>
          <p:cNvPr id="6" name="Subtitle 4">
            <a:extLst>
              <a:ext uri="{FF2B5EF4-FFF2-40B4-BE49-F238E27FC236}">
                <a16:creationId xmlns:a16="http://schemas.microsoft.com/office/drawing/2014/main" id="{CCB9FDDF-54CB-5D54-99FC-F1D5BDCC3A66}"/>
              </a:ext>
            </a:extLst>
          </p:cNvPr>
          <p:cNvSpPr txBox="1">
            <a:spLocks/>
          </p:cNvSpPr>
          <p:nvPr/>
        </p:nvSpPr>
        <p:spPr>
          <a:xfrm>
            <a:off x="1273541" y="187348"/>
            <a:ext cx="7530368" cy="630313"/>
          </a:xfrm>
          <a:prstGeom prst="rect">
            <a:avLst/>
          </a:prstGeom>
        </p:spPr>
        <p:txBody>
          <a:bodyPr vert="horz" lIns="91440" tIns="45720" rIns="91440" bIns="45720" rtlCol="0" anchor="ctr">
            <a:noAutofit/>
          </a:bodyPr>
          <a:lstStyle>
            <a:lvl1pPr marL="0" indent="0" algn="ctr" defTabSz="755843" rtl="0" eaLnBrk="1" latinLnBrk="0" hangingPunct="1">
              <a:lnSpc>
                <a:spcPct val="90000"/>
              </a:lnSpc>
              <a:spcBef>
                <a:spcPts val="827"/>
              </a:spcBef>
              <a:buClr>
                <a:srgbClr val="002060"/>
              </a:buClr>
              <a:buSzPct val="80000"/>
              <a:buFont typeface="Wingdings" panose="05000000000000000000" pitchFamily="2" charset="2"/>
              <a:buNone/>
              <a:defRPr sz="1984" b="0" kern="1200">
                <a:solidFill>
                  <a:schemeClr val="tx1"/>
                </a:solidFill>
                <a:latin typeface="Arial" panose="020B0604020202020204" pitchFamily="34" charset="0"/>
                <a:ea typeface="+mn-ea"/>
                <a:cs typeface="Arial" panose="020B0604020202020204" pitchFamily="34" charset="0"/>
              </a:defRPr>
            </a:lvl1pPr>
            <a:lvl2pPr marL="377922" indent="0" algn="ctr" defTabSz="755843" rtl="0" eaLnBrk="1" latinLnBrk="0" hangingPunct="1">
              <a:lnSpc>
                <a:spcPct val="90000"/>
              </a:lnSpc>
              <a:spcBef>
                <a:spcPts val="413"/>
              </a:spcBef>
              <a:buClr>
                <a:srgbClr val="002060"/>
              </a:buClr>
              <a:buFont typeface="Wingdings" panose="05000000000000000000" pitchFamily="2" charset="2"/>
              <a:buNone/>
              <a:defRPr sz="1653" b="0" kern="1200">
                <a:solidFill>
                  <a:schemeClr val="tx1"/>
                </a:solidFill>
                <a:latin typeface="Arial" panose="020B0604020202020204" pitchFamily="34" charset="0"/>
                <a:ea typeface="+mn-ea"/>
                <a:cs typeface="Arial" panose="020B0604020202020204" pitchFamily="34" charset="0"/>
              </a:defRPr>
            </a:lvl2pPr>
            <a:lvl3pPr marL="755843" indent="0" algn="ctr" defTabSz="755843" rtl="0" eaLnBrk="1" latinLnBrk="0" hangingPunct="1">
              <a:lnSpc>
                <a:spcPct val="90000"/>
              </a:lnSpc>
              <a:spcBef>
                <a:spcPts val="413"/>
              </a:spcBef>
              <a:buClr>
                <a:srgbClr val="C00000"/>
              </a:buClr>
              <a:buFont typeface="Wingdings" panose="05000000000000000000" pitchFamily="2" charset="2"/>
              <a:buNone/>
              <a:defRPr sz="1488" b="0" kern="1200">
                <a:solidFill>
                  <a:schemeClr val="tx1"/>
                </a:solidFill>
                <a:latin typeface="Arial" panose="020B0604020202020204" pitchFamily="34" charset="0"/>
                <a:ea typeface="+mn-ea"/>
                <a:cs typeface="Arial" panose="020B0604020202020204" pitchFamily="34" charset="0"/>
              </a:defRPr>
            </a:lvl3pPr>
            <a:lvl4pPr marL="1133765" indent="0" algn="ctr" defTabSz="755843" rtl="0" eaLnBrk="1" latinLnBrk="0" hangingPunct="1">
              <a:lnSpc>
                <a:spcPct val="90000"/>
              </a:lnSpc>
              <a:spcBef>
                <a:spcPts val="413"/>
              </a:spcBef>
              <a:buClr>
                <a:srgbClr val="002060"/>
              </a:buClr>
              <a:buSzPct val="60000"/>
              <a:buFont typeface="Wingdings" panose="05000000000000000000" pitchFamily="2" charset="2"/>
              <a:buNone/>
              <a:defRPr sz="1323" b="0" kern="1200">
                <a:solidFill>
                  <a:schemeClr val="tx1"/>
                </a:solidFill>
                <a:latin typeface="Arial" panose="020B0604020202020204" pitchFamily="34" charset="0"/>
                <a:ea typeface="+mn-ea"/>
                <a:cs typeface="Arial" panose="020B0604020202020204" pitchFamily="34" charset="0"/>
              </a:defRPr>
            </a:lvl4pPr>
            <a:lvl5pPr marL="1511686" indent="0" algn="ctr" defTabSz="755843" rtl="0" eaLnBrk="1" latinLnBrk="0" hangingPunct="1">
              <a:lnSpc>
                <a:spcPct val="90000"/>
              </a:lnSpc>
              <a:spcBef>
                <a:spcPts val="413"/>
              </a:spcBef>
              <a:buClr>
                <a:srgbClr val="002060"/>
              </a:buClr>
              <a:buSzPct val="85000"/>
              <a:buFont typeface="Arial" panose="020B0604020202020204" pitchFamily="34" charset="0"/>
              <a:buNone/>
              <a:defRPr sz="1323" b="0" kern="1200">
                <a:solidFill>
                  <a:schemeClr val="tx1"/>
                </a:solidFill>
                <a:latin typeface="Arial" panose="020B0604020202020204" pitchFamily="34" charset="0"/>
                <a:ea typeface="+mn-ea"/>
                <a:cs typeface="Arial" panose="020B0604020202020204" pitchFamily="34" charset="0"/>
              </a:defRPr>
            </a:lvl5pPr>
            <a:lvl6pPr marL="1889608" indent="0" algn="ctr" defTabSz="755843"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6pPr>
            <a:lvl7pPr marL="2267529" indent="0" algn="ctr" defTabSz="755843"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7pPr>
            <a:lvl8pPr marL="2645451" indent="0" algn="ctr" defTabSz="755843"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8pPr>
            <a:lvl9pPr marL="3023372" indent="0" algn="ctr" defTabSz="755843" rtl="0" eaLnBrk="1" latinLnBrk="0" hangingPunct="1">
              <a:lnSpc>
                <a:spcPct val="90000"/>
              </a:lnSpc>
              <a:spcBef>
                <a:spcPts val="413"/>
              </a:spcBef>
              <a:buFont typeface="Arial" panose="020B0604020202020204" pitchFamily="34" charset="0"/>
              <a:buNone/>
              <a:defRPr sz="1323" kern="1200">
                <a:solidFill>
                  <a:schemeClr val="tx1"/>
                </a:solidFill>
                <a:latin typeface="+mn-lt"/>
                <a:ea typeface="+mn-ea"/>
                <a:cs typeface="+mn-cs"/>
              </a:defRPr>
            </a:lvl9pPr>
          </a:lstStyle>
          <a:p>
            <a:r>
              <a:rPr lang="de-AT" sz="4400" b="1" spc="-1" dirty="0">
                <a:solidFill>
                  <a:srgbClr val="FFC000"/>
                </a:solidFill>
                <a:latin typeface="Arial"/>
              </a:rPr>
              <a:t>Plan Bay Area 2050+</a:t>
            </a:r>
            <a:endParaRPr lang="en-US" sz="4400" b="1" dirty="0">
              <a:solidFill>
                <a:srgbClr val="FFC000"/>
              </a:solidFill>
              <a:effectLst>
                <a:outerShdw blurRad="38100" dist="38100" dir="2700000" algn="tl">
                  <a:srgbClr val="000000">
                    <a:alpha val="43137"/>
                  </a:srgbClr>
                </a:outerShdw>
              </a:effectLst>
            </a:endParaRPr>
          </a:p>
        </p:txBody>
      </p:sp>
      <p:sp>
        <p:nvSpPr>
          <p:cNvPr id="7" name="TextBox 6">
            <a:extLst>
              <a:ext uri="{FF2B5EF4-FFF2-40B4-BE49-F238E27FC236}">
                <a16:creationId xmlns:a16="http://schemas.microsoft.com/office/drawing/2014/main" id="{69A51BE4-725A-F0B4-4E1E-30338DD5B8DA}"/>
              </a:ext>
            </a:extLst>
          </p:cNvPr>
          <p:cNvSpPr txBox="1"/>
          <p:nvPr/>
        </p:nvSpPr>
        <p:spPr>
          <a:xfrm>
            <a:off x="6967243" y="5095460"/>
            <a:ext cx="2953593" cy="646331"/>
          </a:xfrm>
          <a:prstGeom prst="rect">
            <a:avLst/>
          </a:prstGeom>
          <a:noFill/>
        </p:spPr>
        <p:txBody>
          <a:bodyPr wrap="square" rtlCol="0">
            <a:spAutoFit/>
          </a:bodyPr>
          <a:lstStyle/>
          <a:p>
            <a:r>
              <a:rPr lang="de-AT" sz="1800" b="1" strike="noStrike" spc="-1" dirty="0">
                <a:solidFill>
                  <a:srgbClr val="000099"/>
                </a:solidFill>
                <a:latin typeface="Source Sans Pro"/>
              </a:rPr>
              <a:t>mccgreggd@gmail.com</a:t>
            </a:r>
            <a:endParaRPr lang="en-US" sz="1800" b="0" strike="noStrike" spc="-1" dirty="0">
              <a:solidFill>
                <a:srgbClr val="000099"/>
              </a:solidFill>
              <a:latin typeface="Arial"/>
            </a:endParaRPr>
          </a:p>
          <a:p>
            <a:endParaRPr lang="en-US" dirty="0">
              <a:solidFill>
                <a:srgbClr val="000099"/>
              </a:solidFill>
            </a:endParaRPr>
          </a:p>
        </p:txBody>
      </p:sp>
    </p:spTree>
    <p:extLst>
      <p:ext uri="{BB962C8B-B14F-4D97-AF65-F5344CB8AC3E}">
        <p14:creationId xmlns:p14="http://schemas.microsoft.com/office/powerpoint/2010/main" val="2611628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5973EA-AE50-59AF-4A45-1E6F0B4B104A}"/>
              </a:ext>
            </a:extLst>
          </p:cNvPr>
          <p:cNvSpPr>
            <a:spLocks noGrp="1"/>
          </p:cNvSpPr>
          <p:nvPr>
            <p:ph type="ctrTitle"/>
          </p:nvPr>
        </p:nvSpPr>
        <p:spPr>
          <a:xfrm>
            <a:off x="510988" y="1277399"/>
            <a:ext cx="9199453" cy="3689047"/>
          </a:xfrm>
        </p:spPr>
        <p:txBody>
          <a:bodyPr anchor="ctr">
            <a:normAutofit/>
          </a:bodyPr>
          <a:lstStyle/>
          <a:p>
            <a:r>
              <a:rPr lang="en-US" sz="4000" dirty="0"/>
              <a:t>“The Ultimate Test of a moral society </a:t>
            </a:r>
            <a:br>
              <a:rPr lang="en-US" sz="4000" dirty="0"/>
            </a:br>
            <a:r>
              <a:rPr lang="en-US" sz="4000" dirty="0"/>
              <a:t>is the kind of world </a:t>
            </a:r>
            <a:br>
              <a:rPr lang="en-US" sz="4000" dirty="0"/>
            </a:br>
            <a:r>
              <a:rPr lang="en-US" sz="4000" dirty="0"/>
              <a:t>that it leaves to its children.”</a:t>
            </a:r>
            <a:br>
              <a:rPr lang="en-US" sz="4000" dirty="0"/>
            </a:br>
            <a:br>
              <a:rPr lang="en-US" sz="4000" dirty="0"/>
            </a:br>
            <a:r>
              <a:rPr lang="en-US" sz="2000" dirty="0"/>
              <a:t>- Dietrich Bonhoeffer</a:t>
            </a:r>
          </a:p>
        </p:txBody>
      </p:sp>
      <p:sp>
        <p:nvSpPr>
          <p:cNvPr id="5" name="Subtitle 4">
            <a:extLst>
              <a:ext uri="{FF2B5EF4-FFF2-40B4-BE49-F238E27FC236}">
                <a16:creationId xmlns:a16="http://schemas.microsoft.com/office/drawing/2014/main" id="{72B64C5C-FFD1-09BD-DC4A-FA8D1E20485A}"/>
              </a:ext>
            </a:extLst>
          </p:cNvPr>
          <p:cNvSpPr>
            <a:spLocks noGrp="1"/>
          </p:cNvSpPr>
          <p:nvPr>
            <p:ph type="subTitle" idx="1"/>
          </p:nvPr>
        </p:nvSpPr>
        <p:spPr>
          <a:xfrm>
            <a:off x="1344691" y="167546"/>
            <a:ext cx="7530368" cy="630313"/>
          </a:xfrm>
        </p:spPr>
        <p:txBody>
          <a:bodyPr>
            <a:noAutofit/>
          </a:bodyPr>
          <a:lstStyle/>
          <a:p>
            <a:r>
              <a:rPr lang="en-US" sz="4400" b="1" dirty="0">
                <a:solidFill>
                  <a:srgbClr val="FFC000"/>
                </a:solidFill>
                <a:effectLst>
                  <a:outerShdw blurRad="38100" dist="38100" dir="2700000" algn="tl">
                    <a:srgbClr val="000000">
                      <a:alpha val="43137"/>
                    </a:srgbClr>
                  </a:outerShdw>
                </a:effectLst>
              </a:rPr>
              <a:t>Why Should We Care?</a:t>
            </a:r>
          </a:p>
        </p:txBody>
      </p:sp>
    </p:spTree>
    <p:extLst>
      <p:ext uri="{BB962C8B-B14F-4D97-AF65-F5344CB8AC3E}">
        <p14:creationId xmlns:p14="http://schemas.microsoft.com/office/powerpoint/2010/main" val="1766156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0E678-735B-B627-18FB-BC6F4526FE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AEF784-C9C4-A24C-A441-4FB074FB627E}"/>
              </a:ext>
            </a:extLst>
          </p:cNvPr>
          <p:cNvSpPr>
            <a:spLocks noGrp="1"/>
          </p:cNvSpPr>
          <p:nvPr>
            <p:ph type="title"/>
          </p:nvPr>
        </p:nvSpPr>
        <p:spPr>
          <a:xfrm>
            <a:off x="0" y="199"/>
            <a:ext cx="10077450" cy="661332"/>
          </a:xfrm>
        </p:spPr>
        <p:txBody>
          <a:bodyPr>
            <a:normAutofit fontScale="90000"/>
          </a:bodyPr>
          <a:lstStyle/>
          <a:p>
            <a:r>
              <a:rPr lang="en-US" b="1" dirty="0"/>
              <a:t>Water Shortage?  WHAT Water Shortage?</a:t>
            </a:r>
          </a:p>
        </p:txBody>
      </p:sp>
      <p:sp>
        <p:nvSpPr>
          <p:cNvPr id="3" name="Content Placeholder 2">
            <a:extLst>
              <a:ext uri="{FF2B5EF4-FFF2-40B4-BE49-F238E27FC236}">
                <a16:creationId xmlns:a16="http://schemas.microsoft.com/office/drawing/2014/main" id="{97E38647-3936-51F1-7511-5B0A4989EC61}"/>
              </a:ext>
            </a:extLst>
          </p:cNvPr>
          <p:cNvSpPr>
            <a:spLocks noGrp="1"/>
          </p:cNvSpPr>
          <p:nvPr>
            <p:ph idx="1"/>
          </p:nvPr>
        </p:nvSpPr>
        <p:spPr>
          <a:xfrm>
            <a:off x="0" y="1113905"/>
            <a:ext cx="10077450" cy="4554858"/>
          </a:xfrm>
        </p:spPr>
        <p:txBody>
          <a:bodyPr/>
          <a:lstStyle/>
          <a:p>
            <a:r>
              <a:rPr lang="en-US" dirty="0"/>
              <a:t>DEIR, page 3.14-11:  “Although the Bay Area’s population grew steadily for several decades, recent estimates indicate a slight downward population trend since 2020, largely driven by out-migration and other factors.  Despite this recent decline, many water agencies project that long-term population in the region will either stabilize or gradually rebound …”</a:t>
            </a:r>
          </a:p>
          <a:p>
            <a:r>
              <a:rPr lang="en-US" dirty="0"/>
              <a:t>Evidently, no one told the authors of DEIR Section 14, Public Utilities and Facilities, that the authors of Section 11, Land Use, Population, and Housing, were projecting a 23.7% increase in population from 2020 to 2050 (Table 4-1, page 4.12)</a:t>
            </a:r>
          </a:p>
          <a:p>
            <a:pPr marL="0" indent="0">
              <a:buNone/>
            </a:pPr>
            <a:endParaRPr lang="en-US" dirty="0"/>
          </a:p>
        </p:txBody>
      </p:sp>
      <p:sp>
        <p:nvSpPr>
          <p:cNvPr id="4" name="Slide Number Placeholder 3">
            <a:extLst>
              <a:ext uri="{FF2B5EF4-FFF2-40B4-BE49-F238E27FC236}">
                <a16:creationId xmlns:a16="http://schemas.microsoft.com/office/drawing/2014/main" id="{10028413-B60E-3402-AF33-C37C05DECBC3}"/>
              </a:ext>
            </a:extLst>
          </p:cNvPr>
          <p:cNvSpPr>
            <a:spLocks noGrp="1"/>
          </p:cNvSpPr>
          <p:nvPr>
            <p:ph type="sldNum" sz="quarter" idx="12"/>
          </p:nvPr>
        </p:nvSpPr>
        <p:spPr>
          <a:xfrm>
            <a:off x="9665631" y="5254119"/>
            <a:ext cx="411819" cy="414645"/>
          </a:xfrm>
        </p:spPr>
        <p:txBody>
          <a:bodyPr/>
          <a:lstStyle/>
          <a:p>
            <a:fld id="{D8EC2E3A-77A4-4E71-8CCA-9981EC680B2D}" type="slidenum">
              <a:rPr lang="en-US" sz="1323"/>
              <a:t>2</a:t>
            </a:fld>
            <a:endParaRPr lang="en-US" sz="1323" dirty="0"/>
          </a:p>
        </p:txBody>
      </p:sp>
    </p:spTree>
    <p:extLst>
      <p:ext uri="{BB962C8B-B14F-4D97-AF65-F5344CB8AC3E}">
        <p14:creationId xmlns:p14="http://schemas.microsoft.com/office/powerpoint/2010/main" val="3364688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AEAA2-3F26-16C6-084F-90BB1C8059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F328AD-F637-EF58-5479-61F1862A3E40}"/>
              </a:ext>
            </a:extLst>
          </p:cNvPr>
          <p:cNvSpPr>
            <a:spLocks noGrp="1"/>
          </p:cNvSpPr>
          <p:nvPr>
            <p:ph type="title"/>
          </p:nvPr>
        </p:nvSpPr>
        <p:spPr>
          <a:xfrm>
            <a:off x="692824" y="165753"/>
            <a:ext cx="8691801" cy="690085"/>
          </a:xfrm>
        </p:spPr>
        <p:txBody>
          <a:bodyPr/>
          <a:lstStyle/>
          <a:p>
            <a:r>
              <a:rPr lang="en-US" b="1" dirty="0"/>
              <a:t>NO PLAN B</a:t>
            </a:r>
          </a:p>
        </p:txBody>
      </p:sp>
      <p:sp>
        <p:nvSpPr>
          <p:cNvPr id="3" name="Content Placeholder 2">
            <a:extLst>
              <a:ext uri="{FF2B5EF4-FFF2-40B4-BE49-F238E27FC236}">
                <a16:creationId xmlns:a16="http://schemas.microsoft.com/office/drawing/2014/main" id="{369AA37D-2874-F1BE-ED24-904E0726E265}"/>
              </a:ext>
            </a:extLst>
          </p:cNvPr>
          <p:cNvSpPr>
            <a:spLocks noGrp="1"/>
          </p:cNvSpPr>
          <p:nvPr>
            <p:ph idx="1"/>
          </p:nvPr>
        </p:nvSpPr>
        <p:spPr>
          <a:xfrm>
            <a:off x="0" y="1054521"/>
            <a:ext cx="10077450" cy="4415560"/>
          </a:xfrm>
        </p:spPr>
        <p:txBody>
          <a:bodyPr/>
          <a:lstStyle/>
          <a:p>
            <a:r>
              <a:rPr lang="en-US" dirty="0"/>
              <a:t>The entire Plan Bay Area 2025+, like all of its predecessors, is build a huge number of unrealistic assumptions, most of which have negative feedback to other assumptions</a:t>
            </a:r>
          </a:p>
          <a:p>
            <a:r>
              <a:rPr lang="en-US" dirty="0"/>
              <a:t>All of the predecessors have already been shown to be unrealistic</a:t>
            </a:r>
          </a:p>
          <a:p>
            <a:r>
              <a:rPr lang="en-US" dirty="0"/>
              <a:t>There is absolutely no realistic alternative presented for a fallback when the unrealistic assumptions,  and the outcomes built on them, can no longer be denied</a:t>
            </a:r>
          </a:p>
          <a:p>
            <a:r>
              <a:rPr lang="en-US" b="1" dirty="0"/>
              <a:t>THIS IS A FAILED PLAN – and A PLAN TO FAIL</a:t>
            </a:r>
          </a:p>
        </p:txBody>
      </p:sp>
      <p:sp>
        <p:nvSpPr>
          <p:cNvPr id="4" name="Slide Number Placeholder 3">
            <a:extLst>
              <a:ext uri="{FF2B5EF4-FFF2-40B4-BE49-F238E27FC236}">
                <a16:creationId xmlns:a16="http://schemas.microsoft.com/office/drawing/2014/main" id="{7D06A2A3-3AD7-6506-A3AF-FD87AE33A4A6}"/>
              </a:ext>
            </a:extLst>
          </p:cNvPr>
          <p:cNvSpPr>
            <a:spLocks noGrp="1"/>
          </p:cNvSpPr>
          <p:nvPr>
            <p:ph type="sldNum" sz="quarter" idx="12"/>
          </p:nvPr>
        </p:nvSpPr>
        <p:spPr>
          <a:xfrm>
            <a:off x="9665631" y="5254119"/>
            <a:ext cx="411819" cy="414645"/>
          </a:xfrm>
        </p:spPr>
        <p:txBody>
          <a:bodyPr/>
          <a:lstStyle/>
          <a:p>
            <a:fld id="{D8EC2E3A-77A4-4E71-8CCA-9981EC680B2D}" type="slidenum">
              <a:rPr lang="en-US" sz="1323"/>
              <a:t>3</a:t>
            </a:fld>
            <a:endParaRPr lang="en-US" sz="1323" dirty="0"/>
          </a:p>
        </p:txBody>
      </p:sp>
    </p:spTree>
    <p:extLst>
      <p:ext uri="{BB962C8B-B14F-4D97-AF65-F5344CB8AC3E}">
        <p14:creationId xmlns:p14="http://schemas.microsoft.com/office/powerpoint/2010/main" val="707774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D88A66C-AC5E-A9D4-A699-A7353D90FF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2245" y="1060353"/>
            <a:ext cx="7327456" cy="4286562"/>
          </a:xfrm>
          <a:prstGeom prst="rect">
            <a:avLst/>
          </a:prstGeom>
        </p:spPr>
      </p:pic>
      <p:sp>
        <p:nvSpPr>
          <p:cNvPr id="2" name="Title 1">
            <a:extLst>
              <a:ext uri="{FF2B5EF4-FFF2-40B4-BE49-F238E27FC236}">
                <a16:creationId xmlns:a16="http://schemas.microsoft.com/office/drawing/2014/main" id="{D55794D3-6C79-EAF7-09A0-8CC994169DAE}"/>
              </a:ext>
            </a:extLst>
          </p:cNvPr>
          <p:cNvSpPr>
            <a:spLocks noGrp="1"/>
          </p:cNvSpPr>
          <p:nvPr>
            <p:ph type="title"/>
          </p:nvPr>
        </p:nvSpPr>
        <p:spPr/>
        <p:txBody>
          <a:bodyPr/>
          <a:lstStyle/>
          <a:p>
            <a:r>
              <a:rPr lang="en-US" dirty="0"/>
              <a:t>The Network Is The Problem</a:t>
            </a:r>
          </a:p>
        </p:txBody>
      </p:sp>
      <p:sp>
        <p:nvSpPr>
          <p:cNvPr id="9" name="Content Placeholder 8">
            <a:extLst>
              <a:ext uri="{FF2B5EF4-FFF2-40B4-BE49-F238E27FC236}">
                <a16:creationId xmlns:a16="http://schemas.microsoft.com/office/drawing/2014/main" id="{C5361554-FAC3-28F7-CE49-9F4C60E2E35A}"/>
              </a:ext>
            </a:extLst>
          </p:cNvPr>
          <p:cNvSpPr>
            <a:spLocks noGrp="1"/>
          </p:cNvSpPr>
          <p:nvPr>
            <p:ph idx="1"/>
          </p:nvPr>
        </p:nvSpPr>
        <p:spPr>
          <a:xfrm>
            <a:off x="19148" y="1098410"/>
            <a:ext cx="2809292" cy="4457699"/>
          </a:xfrm>
        </p:spPr>
        <p:txBody>
          <a:bodyPr>
            <a:normAutofit fontScale="77500" lnSpcReduction="20000"/>
          </a:bodyPr>
          <a:lstStyle/>
          <a:p>
            <a:pPr marL="0" indent="0" algn="ctr">
              <a:lnSpc>
                <a:spcPct val="110000"/>
              </a:lnSpc>
              <a:buNone/>
            </a:pPr>
            <a:r>
              <a:rPr lang="en-US" b="1" i="1" dirty="0">
                <a:solidFill>
                  <a:srgbClr val="C00000"/>
                </a:solidFill>
                <a:effectLst>
                  <a:outerShdw blurRad="38100" dist="38100" dir="2700000" algn="tl">
                    <a:srgbClr val="000000">
                      <a:alpha val="43137"/>
                    </a:srgbClr>
                  </a:outerShdw>
                </a:effectLst>
              </a:rPr>
              <a:t>Everyone,</a:t>
            </a:r>
          </a:p>
          <a:p>
            <a:pPr marL="0" indent="0" algn="ctr">
              <a:lnSpc>
                <a:spcPct val="110000"/>
              </a:lnSpc>
              <a:buNone/>
            </a:pPr>
            <a:r>
              <a:rPr lang="en-US" b="1" i="1" dirty="0">
                <a:solidFill>
                  <a:srgbClr val="C00000"/>
                </a:solidFill>
                <a:effectLst>
                  <a:outerShdw blurRad="38100" dist="38100" dir="2700000" algn="tl">
                    <a:srgbClr val="000000">
                      <a:alpha val="43137"/>
                    </a:srgbClr>
                  </a:outerShdw>
                </a:effectLst>
              </a:rPr>
              <a:t>From Everywhere,</a:t>
            </a:r>
          </a:p>
          <a:p>
            <a:pPr marL="0" indent="0" algn="ctr">
              <a:lnSpc>
                <a:spcPct val="110000"/>
              </a:lnSpc>
              <a:buNone/>
            </a:pPr>
            <a:r>
              <a:rPr lang="en-US" b="1" i="1" dirty="0">
                <a:solidFill>
                  <a:srgbClr val="C00000"/>
                </a:solidFill>
                <a:effectLst>
                  <a:outerShdw blurRad="38100" dist="38100" dir="2700000" algn="tl">
                    <a:srgbClr val="000000">
                      <a:alpha val="43137"/>
                    </a:srgbClr>
                  </a:outerShdw>
                </a:effectLst>
              </a:rPr>
              <a:t>All At Once…</a:t>
            </a:r>
          </a:p>
          <a:p>
            <a:pPr marL="0" indent="0">
              <a:lnSpc>
                <a:spcPct val="110000"/>
              </a:lnSpc>
              <a:buNone/>
            </a:pPr>
            <a:r>
              <a:rPr lang="en-US" dirty="0">
                <a:solidFill>
                  <a:srgbClr val="000099"/>
                </a:solidFill>
                <a:effectLst>
                  <a:outerShdw blurRad="38100" dist="38100" dir="2700000" algn="tl">
                    <a:srgbClr val="000000">
                      <a:alpha val="43137"/>
                    </a:srgbClr>
                  </a:outerShdw>
                </a:effectLst>
              </a:rPr>
              <a:t>… is costly network design…</a:t>
            </a:r>
          </a:p>
          <a:p>
            <a:pPr marL="0" indent="0">
              <a:lnSpc>
                <a:spcPct val="110000"/>
              </a:lnSpc>
              <a:buNone/>
            </a:pPr>
            <a:r>
              <a:rPr lang="en-US" dirty="0">
                <a:solidFill>
                  <a:srgbClr val="000099"/>
                </a:solidFill>
                <a:effectLst>
                  <a:outerShdw blurRad="38100" dist="38100" dir="2700000" algn="tl">
                    <a:srgbClr val="000000">
                      <a:alpha val="43137"/>
                    </a:srgbClr>
                  </a:outerShdw>
                </a:effectLst>
              </a:rPr>
              <a:t>Put the jobs where the people want to, and can afford to, live… </a:t>
            </a:r>
          </a:p>
          <a:p>
            <a:pPr marL="0" indent="0">
              <a:lnSpc>
                <a:spcPct val="110000"/>
              </a:lnSpc>
              <a:buNone/>
            </a:pPr>
            <a:r>
              <a:rPr lang="en-US" dirty="0">
                <a:solidFill>
                  <a:srgbClr val="000099"/>
                </a:solidFill>
                <a:effectLst>
                  <a:outerShdw blurRad="38100" dist="38100" dir="2700000" algn="tl">
                    <a:srgbClr val="000000">
                      <a:alpha val="43137"/>
                    </a:srgbClr>
                  </a:outerShdw>
                </a:effectLst>
              </a:rPr>
              <a:t>or have the cities pay for the transit..</a:t>
            </a:r>
          </a:p>
        </p:txBody>
      </p:sp>
    </p:spTree>
    <p:extLst>
      <p:ext uri="{BB962C8B-B14F-4D97-AF65-F5344CB8AC3E}">
        <p14:creationId xmlns:p14="http://schemas.microsoft.com/office/powerpoint/2010/main" val="227999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CDCEB-8C1E-E044-1E0B-0FC2BC55DD2B}"/>
              </a:ext>
            </a:extLst>
          </p:cNvPr>
          <p:cNvSpPr>
            <a:spLocks noGrp="1"/>
          </p:cNvSpPr>
          <p:nvPr>
            <p:ph type="title"/>
          </p:nvPr>
        </p:nvSpPr>
        <p:spPr/>
        <p:txBody>
          <a:bodyPr/>
          <a:lstStyle/>
          <a:p>
            <a:r>
              <a:rPr lang="en-US" dirty="0"/>
              <a:t>Transit Is Out-</a:t>
            </a:r>
            <a:r>
              <a:rPr lang="en-US" dirty="0" err="1"/>
              <a:t>Moded</a:t>
            </a:r>
            <a:r>
              <a:rPr lang="en-US" dirty="0"/>
              <a:t>: $500B</a:t>
            </a:r>
          </a:p>
        </p:txBody>
      </p:sp>
      <p:sp>
        <p:nvSpPr>
          <p:cNvPr id="3" name="Content Placeholder 2">
            <a:extLst>
              <a:ext uri="{FF2B5EF4-FFF2-40B4-BE49-F238E27FC236}">
                <a16:creationId xmlns:a16="http://schemas.microsoft.com/office/drawing/2014/main" id="{CC813E5D-FB37-F5AC-DF1C-F688D46B7C99}"/>
              </a:ext>
            </a:extLst>
          </p:cNvPr>
          <p:cNvSpPr>
            <a:spLocks noGrp="1"/>
          </p:cNvSpPr>
          <p:nvPr>
            <p:ph idx="1"/>
          </p:nvPr>
        </p:nvSpPr>
        <p:spPr>
          <a:xfrm>
            <a:off x="0" y="1088704"/>
            <a:ext cx="10077450" cy="4467405"/>
          </a:xfrm>
        </p:spPr>
        <p:txBody>
          <a:bodyPr/>
          <a:lstStyle/>
          <a:p>
            <a:r>
              <a:rPr lang="en-US" dirty="0"/>
              <a:t>Now</a:t>
            </a:r>
            <a:r>
              <a:rPr lang="en-US" i="1" dirty="0">
                <a:solidFill>
                  <a:srgbClr val="000099"/>
                </a:solidFill>
              </a:rPr>
              <a:t>: “Carrying your Thanksgiving Turkey home in the rain…”</a:t>
            </a:r>
          </a:p>
          <a:p>
            <a:r>
              <a:rPr lang="en-US" dirty="0"/>
              <a:t>Can we envision a “transit” system that picks you up at home, takes you the store, and brings you home?</a:t>
            </a:r>
          </a:p>
          <a:p>
            <a:r>
              <a:rPr lang="en-US" dirty="0"/>
              <a:t>Could AV’s such as mini-vans be dynamically routed to pick up half a dozen passengers and drop them off, as airport vans do?</a:t>
            </a:r>
          </a:p>
          <a:p>
            <a:r>
              <a:rPr lang="en-US" dirty="0"/>
              <a:t>Would this save Billions in capital costs?</a:t>
            </a:r>
          </a:p>
          <a:p>
            <a:r>
              <a:rPr lang="en-US" dirty="0"/>
              <a:t>Would this save Billions in Union Wages and Pensions?</a:t>
            </a:r>
          </a:p>
          <a:p>
            <a:r>
              <a:rPr lang="en-US" dirty="0"/>
              <a:t>Where was this future analyzed in PBA2050+?</a:t>
            </a:r>
          </a:p>
          <a:p>
            <a:r>
              <a:rPr lang="en-US" dirty="0"/>
              <a:t>Nowhere that we can find…</a:t>
            </a:r>
          </a:p>
        </p:txBody>
      </p:sp>
    </p:spTree>
    <p:extLst>
      <p:ext uri="{BB962C8B-B14F-4D97-AF65-F5344CB8AC3E}">
        <p14:creationId xmlns:p14="http://schemas.microsoft.com/office/powerpoint/2010/main" val="2622083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F27AF-169D-D10E-70B1-9670C771EB1B}"/>
              </a:ext>
            </a:extLst>
          </p:cNvPr>
          <p:cNvSpPr>
            <a:spLocks noGrp="1"/>
          </p:cNvSpPr>
          <p:nvPr>
            <p:ph type="title"/>
          </p:nvPr>
        </p:nvSpPr>
        <p:spPr/>
        <p:txBody>
          <a:bodyPr/>
          <a:lstStyle/>
          <a:p>
            <a:r>
              <a:rPr lang="en-US" dirty="0"/>
              <a:t>Housing Is Misplaced: $500B</a:t>
            </a:r>
          </a:p>
        </p:txBody>
      </p:sp>
      <p:sp>
        <p:nvSpPr>
          <p:cNvPr id="3" name="Content Placeholder 2">
            <a:extLst>
              <a:ext uri="{FF2B5EF4-FFF2-40B4-BE49-F238E27FC236}">
                <a16:creationId xmlns:a16="http://schemas.microsoft.com/office/drawing/2014/main" id="{E5C58C7C-84D1-695E-C252-CA513043733E}"/>
              </a:ext>
            </a:extLst>
          </p:cNvPr>
          <p:cNvSpPr>
            <a:spLocks noGrp="1"/>
          </p:cNvSpPr>
          <p:nvPr>
            <p:ph idx="1"/>
          </p:nvPr>
        </p:nvSpPr>
        <p:spPr/>
        <p:txBody>
          <a:bodyPr/>
          <a:lstStyle/>
          <a:p>
            <a:r>
              <a:rPr lang="en-US" dirty="0"/>
              <a:t>Proposed public(?) cost over 25 years, vs. $20B in failed RM4 </a:t>
            </a:r>
            <a:r>
              <a:rPr lang="en-US" sz="2000" i="1" dirty="0"/>
              <a:t>(details missing)</a:t>
            </a:r>
          </a:p>
          <a:p>
            <a:r>
              <a:rPr lang="en-US" dirty="0"/>
              <a:t>PBA2050+ tries to justify failing downtowns and transit systems by pushing ‘housing’ closer to transit</a:t>
            </a:r>
          </a:p>
          <a:p>
            <a:r>
              <a:rPr lang="en-US" dirty="0"/>
              <a:t>Current Housing policies claim shortage, but vacancies </a:t>
            </a:r>
            <a:r>
              <a:rPr lang="en-US" sz="2400" dirty="0"/>
              <a:t>(and STR’s) </a:t>
            </a:r>
            <a:r>
              <a:rPr lang="en-US" dirty="0"/>
              <a:t>are high.</a:t>
            </a:r>
          </a:p>
          <a:p>
            <a:r>
              <a:rPr lang="en-US" dirty="0"/>
              <a:t>Affordability is a valid concern… but prices are driven up by wealthy corporation employees… not shortages.</a:t>
            </a:r>
          </a:p>
          <a:p>
            <a:r>
              <a:rPr lang="en-US" dirty="0"/>
              <a:t>Plan does not address un-affordability from cost of infrastructure, water, sewer, insurance, taxes…</a:t>
            </a:r>
          </a:p>
        </p:txBody>
      </p:sp>
    </p:spTree>
    <p:extLst>
      <p:ext uri="{BB962C8B-B14F-4D97-AF65-F5344CB8AC3E}">
        <p14:creationId xmlns:p14="http://schemas.microsoft.com/office/powerpoint/2010/main" val="1407811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FE027-191E-B0E4-CCC1-F16FD7B5F2B5}"/>
              </a:ext>
            </a:extLst>
          </p:cNvPr>
          <p:cNvSpPr>
            <a:spLocks noGrp="1"/>
          </p:cNvSpPr>
          <p:nvPr>
            <p:ph type="title"/>
          </p:nvPr>
        </p:nvSpPr>
        <p:spPr/>
        <p:txBody>
          <a:bodyPr>
            <a:normAutofit/>
          </a:bodyPr>
          <a:lstStyle/>
          <a:p>
            <a:r>
              <a:rPr lang="en-US" dirty="0"/>
              <a:t>Current Housing Policy = Failure</a:t>
            </a:r>
          </a:p>
        </p:txBody>
      </p:sp>
      <p:graphicFrame>
        <p:nvGraphicFramePr>
          <p:cNvPr id="4" name="Content Placeholder 3">
            <a:extLst>
              <a:ext uri="{FF2B5EF4-FFF2-40B4-BE49-F238E27FC236}">
                <a16:creationId xmlns:a16="http://schemas.microsoft.com/office/drawing/2014/main" id="{A0A5FC55-093E-8D91-3DFE-C3A326E378FB}"/>
              </a:ext>
            </a:extLst>
          </p:cNvPr>
          <p:cNvGraphicFramePr>
            <a:graphicFrameLocks noGrp="1"/>
          </p:cNvGraphicFramePr>
          <p:nvPr>
            <p:ph/>
            <p:extLst>
              <p:ext uri="{D42A27DB-BD31-4B8C-83A1-F6EECF244321}">
                <p14:modId xmlns:p14="http://schemas.microsoft.com/office/powerpoint/2010/main" val="1788588185"/>
              </p:ext>
            </p:extLst>
          </p:nvPr>
        </p:nvGraphicFramePr>
        <p:xfrm>
          <a:off x="331788" y="1073150"/>
          <a:ext cx="9498012" cy="1470416"/>
        </p:xfrm>
        <a:graphic>
          <a:graphicData uri="http://schemas.openxmlformats.org/drawingml/2006/table">
            <a:tbl>
              <a:tblPr firstRow="1" bandRow="1">
                <a:tableStyleId>{5C22544A-7EE6-4342-B048-85BDC9FD1C3A}</a:tableStyleId>
              </a:tblPr>
              <a:tblGrid>
                <a:gridCol w="3166004">
                  <a:extLst>
                    <a:ext uri="{9D8B030D-6E8A-4147-A177-3AD203B41FA5}">
                      <a16:colId xmlns:a16="http://schemas.microsoft.com/office/drawing/2014/main" val="2162910366"/>
                    </a:ext>
                  </a:extLst>
                </a:gridCol>
                <a:gridCol w="3166004">
                  <a:extLst>
                    <a:ext uri="{9D8B030D-6E8A-4147-A177-3AD203B41FA5}">
                      <a16:colId xmlns:a16="http://schemas.microsoft.com/office/drawing/2014/main" val="3643251758"/>
                    </a:ext>
                  </a:extLst>
                </a:gridCol>
                <a:gridCol w="3166004">
                  <a:extLst>
                    <a:ext uri="{9D8B030D-6E8A-4147-A177-3AD203B41FA5}">
                      <a16:colId xmlns:a16="http://schemas.microsoft.com/office/drawing/2014/main" val="3406149234"/>
                    </a:ext>
                  </a:extLst>
                </a:gridCol>
              </a:tblGrid>
              <a:tr h="698700">
                <a:tc>
                  <a:txBody>
                    <a:bodyPr/>
                    <a:lstStyle/>
                    <a:p>
                      <a:pPr algn="ctr"/>
                      <a:r>
                        <a:rPr lang="en-US" dirty="0">
                          <a:solidFill>
                            <a:schemeClr val="tx1"/>
                          </a:solidFill>
                        </a:rPr>
                        <a:t>Percent Change From 2023 to 2050</a:t>
                      </a:r>
                    </a:p>
                    <a:p>
                      <a:pPr algn="ctr"/>
                      <a:r>
                        <a:rPr lang="en-US" dirty="0">
                          <a:solidFill>
                            <a:schemeClr val="tx1"/>
                          </a:solidFill>
                        </a:rPr>
                        <a:t>Under No Plan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tc>
                  <a:txBody>
                    <a:bodyPr/>
                    <a:lstStyle/>
                    <a:p>
                      <a:pPr marL="0" marR="0" lvl="0" indent="0" algn="ctr" defTabSz="755843" rtl="0" eaLnBrk="1" fontAlgn="auto" latinLnBrk="0" hangingPunct="1">
                        <a:lnSpc>
                          <a:spcPct val="100000"/>
                        </a:lnSpc>
                        <a:spcBef>
                          <a:spcPts val="0"/>
                        </a:spcBef>
                        <a:spcAft>
                          <a:spcPts val="0"/>
                        </a:spcAft>
                        <a:buClrTx/>
                        <a:buSzTx/>
                        <a:buFontTx/>
                        <a:buNone/>
                        <a:tabLst/>
                        <a:defRPr/>
                      </a:pPr>
                      <a:r>
                        <a:rPr lang="en-US" sz="1488" b="1" i="0" u="none" strike="noStrike" kern="1200" baseline="0" dirty="0">
                          <a:solidFill>
                            <a:schemeClr val="tx1"/>
                          </a:solidFill>
                          <a:latin typeface="+mn-lt"/>
                          <a:ea typeface="+mn-ea"/>
                          <a:cs typeface="+mn-cs"/>
                        </a:rPr>
                        <a:t>Percent Change From 2023 to 2050 Under All Strategies </a:t>
                      </a:r>
                      <a:endParaRPr lang="en-US" sz="1488" b="0" i="0" u="none" strike="noStrike"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tc>
                  <a:txBody>
                    <a:bodyPr/>
                    <a:lstStyle/>
                    <a:p>
                      <a:pPr marL="0" marR="0" lvl="0" indent="0" algn="ctr" defTabSz="755843" rtl="0" eaLnBrk="1" fontAlgn="auto" latinLnBrk="0" hangingPunct="1">
                        <a:lnSpc>
                          <a:spcPct val="100000"/>
                        </a:lnSpc>
                        <a:spcBef>
                          <a:spcPts val="0"/>
                        </a:spcBef>
                        <a:spcAft>
                          <a:spcPts val="0"/>
                        </a:spcAft>
                        <a:buClrTx/>
                        <a:buSzTx/>
                        <a:buFontTx/>
                        <a:buNone/>
                        <a:tabLst/>
                        <a:defRPr/>
                      </a:pPr>
                      <a:r>
                        <a:rPr lang="en-US" sz="1488" b="1" i="0" u="none" strike="noStrike" kern="1200" baseline="0" dirty="0">
                          <a:solidFill>
                            <a:schemeClr val="tx1"/>
                          </a:solidFill>
                          <a:latin typeface="+mn-lt"/>
                          <a:ea typeface="+mn-ea"/>
                          <a:cs typeface="+mn-cs"/>
                        </a:rPr>
                        <a:t>Outcomes </a:t>
                      </a:r>
                      <a:endParaRPr lang="en-US" sz="1488" b="0" i="0" u="none" strike="noStrike"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264064652"/>
                  </a:ext>
                </a:extLst>
              </a:tr>
              <a:tr h="698700">
                <a:tc>
                  <a:txBody>
                    <a:bodyPr/>
                    <a:lstStyle/>
                    <a:p>
                      <a:pPr marL="0" marR="0" lvl="0" indent="0" algn="ctr" defTabSz="755843" rtl="0" eaLnBrk="1" fontAlgn="auto" latinLnBrk="0" hangingPunct="1">
                        <a:lnSpc>
                          <a:spcPct val="100000"/>
                        </a:lnSpc>
                        <a:spcBef>
                          <a:spcPts val="0"/>
                        </a:spcBef>
                        <a:spcAft>
                          <a:spcPts val="0"/>
                        </a:spcAft>
                        <a:buClrTx/>
                        <a:buSzTx/>
                        <a:buFontTx/>
                        <a:buNone/>
                        <a:tabLst/>
                        <a:defRPr/>
                      </a:pPr>
                      <a:r>
                        <a:rPr lang="en-US" sz="2800" b="1" i="0" u="none" strike="noStrike" kern="1200" baseline="0" dirty="0">
                          <a:solidFill>
                            <a:srgbClr val="C00000"/>
                          </a:solidFill>
                          <a:effectLst>
                            <a:outerShdw blurRad="38100" dist="38100" dir="2700000" algn="tl">
                              <a:srgbClr val="000000">
                                <a:alpha val="43137"/>
                              </a:srgbClr>
                            </a:outerShdw>
                          </a:effectLst>
                          <a:latin typeface="+mn-lt"/>
                          <a:ea typeface="+mn-ea"/>
                          <a:cs typeface="+mn-cs"/>
                        </a:rPr>
                        <a:t>0% </a:t>
                      </a:r>
                      <a:endParaRPr lang="en-US" sz="2800" b="0" i="0" u="none" strike="noStrike" kern="1200" baseline="0" dirty="0">
                        <a:solidFill>
                          <a:srgbClr val="C00000"/>
                        </a:solidFill>
                        <a:effectLst>
                          <a:outerShdw blurRad="38100" dist="38100" dir="2700000" algn="tl">
                            <a:srgbClr val="000000">
                              <a:alpha val="43137"/>
                            </a:srgbClr>
                          </a:outerShdw>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843" rtl="0" eaLnBrk="1" fontAlgn="auto" latinLnBrk="0" hangingPunct="1">
                        <a:lnSpc>
                          <a:spcPct val="100000"/>
                        </a:lnSpc>
                        <a:spcBef>
                          <a:spcPts val="0"/>
                        </a:spcBef>
                        <a:spcAft>
                          <a:spcPts val="0"/>
                        </a:spcAft>
                        <a:buClrTx/>
                        <a:buSzTx/>
                        <a:buFontTx/>
                        <a:buNone/>
                        <a:tabLst/>
                        <a:defRPr/>
                      </a:pPr>
                      <a:r>
                        <a:rPr lang="en-US" sz="2800" b="1" i="0" u="none" strike="noStrike" kern="1200" baseline="0" dirty="0">
                          <a:solidFill>
                            <a:schemeClr val="dk1"/>
                          </a:solidFill>
                          <a:latin typeface="+mn-lt"/>
                          <a:ea typeface="+mn-ea"/>
                          <a:cs typeface="+mn-cs"/>
                        </a:rPr>
                        <a:t>+30% </a:t>
                      </a:r>
                      <a:endParaRPr lang="en-US" sz="28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755843" rtl="0" eaLnBrk="1" fontAlgn="auto" latinLnBrk="0" hangingPunct="1">
                        <a:lnSpc>
                          <a:spcPct val="100000"/>
                        </a:lnSpc>
                        <a:spcBef>
                          <a:spcPts val="0"/>
                        </a:spcBef>
                        <a:spcAft>
                          <a:spcPts val="0"/>
                        </a:spcAft>
                        <a:buClrTx/>
                        <a:buSzTx/>
                        <a:buFontTx/>
                        <a:buNone/>
                        <a:tabLst/>
                        <a:defRPr/>
                      </a:pPr>
                      <a:r>
                        <a:rPr lang="en-US" sz="1488" b="1" i="0" u="none" strike="noStrike" kern="1200" baseline="0" dirty="0">
                          <a:solidFill>
                            <a:schemeClr val="dk1"/>
                          </a:solidFill>
                          <a:latin typeface="+mn-lt"/>
                          <a:ea typeface="+mn-ea"/>
                          <a:cs typeface="+mn-cs"/>
                        </a:rPr>
                        <a:t>Home ownership rate for households with low incomes </a:t>
                      </a:r>
                      <a:r>
                        <a:rPr lang="en-US" sz="1488" b="0" i="0" u="none" strike="noStrike" kern="1200" baseline="0" dirty="0">
                          <a:solidFill>
                            <a:schemeClr val="dk1"/>
                          </a:solidFill>
                          <a:latin typeface="+mn-lt"/>
                          <a:ea typeface="+mn-ea"/>
                          <a:cs typeface="+mn-cs"/>
                        </a:rPr>
                        <a:t>	</a:t>
                      </a:r>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3374775"/>
                  </a:ext>
                </a:extLst>
              </a:tr>
            </a:tbl>
          </a:graphicData>
        </a:graphic>
      </p:graphicFrame>
      <p:sp>
        <p:nvSpPr>
          <p:cNvPr id="5" name="Content Placeholder 2">
            <a:extLst>
              <a:ext uri="{FF2B5EF4-FFF2-40B4-BE49-F238E27FC236}">
                <a16:creationId xmlns:a16="http://schemas.microsoft.com/office/drawing/2014/main" id="{2033F8C3-881F-1B43-8D45-5CD660DECC42}"/>
              </a:ext>
            </a:extLst>
          </p:cNvPr>
          <p:cNvSpPr txBox="1">
            <a:spLocks/>
          </p:cNvSpPr>
          <p:nvPr/>
        </p:nvSpPr>
        <p:spPr>
          <a:xfrm>
            <a:off x="130840" y="2724748"/>
            <a:ext cx="9815770" cy="2852014"/>
          </a:xfrm>
          <a:prstGeom prst="rect">
            <a:avLst/>
          </a:prstGeom>
        </p:spPr>
        <p:txBody>
          <a:bodyPr/>
          <a:lstStyle>
            <a:lvl1pPr marL="188961" indent="-188961" algn="l" defTabSz="755843" rtl="0" eaLnBrk="1" latinLnBrk="0" hangingPunct="1">
              <a:lnSpc>
                <a:spcPct val="80000"/>
              </a:lnSpc>
              <a:spcBef>
                <a:spcPts val="827"/>
              </a:spcBef>
              <a:buClr>
                <a:srgbClr val="000099"/>
              </a:buClr>
              <a:buSzPct val="80000"/>
              <a:buFont typeface="Wingdings" panose="05000000000000000000" pitchFamily="2" charset="2"/>
              <a:buChar char="Ø"/>
              <a:defRPr sz="2800" b="0" kern="1200">
                <a:solidFill>
                  <a:schemeClr val="tx1"/>
                </a:solidFill>
                <a:latin typeface="Arial" panose="020B0604020202020204" pitchFamily="34" charset="0"/>
                <a:ea typeface="+mn-ea"/>
                <a:cs typeface="Arial" panose="020B0604020202020204" pitchFamily="34" charset="0"/>
              </a:defRPr>
            </a:lvl1pPr>
            <a:lvl2pPr marL="566882" indent="-188961" algn="l" defTabSz="755843" rtl="0" eaLnBrk="1" latinLnBrk="0" hangingPunct="1">
              <a:lnSpc>
                <a:spcPct val="80000"/>
              </a:lnSpc>
              <a:spcBef>
                <a:spcPts val="413"/>
              </a:spcBef>
              <a:buClr>
                <a:srgbClr val="002060"/>
              </a:buClr>
              <a:buFont typeface="Wingdings" panose="05000000000000000000" pitchFamily="2" charset="2"/>
              <a:buChar char="§"/>
              <a:defRPr sz="2400" b="0" kern="1200">
                <a:solidFill>
                  <a:schemeClr val="tx1"/>
                </a:solidFill>
                <a:latin typeface="Arial" panose="020B0604020202020204" pitchFamily="34" charset="0"/>
                <a:ea typeface="+mn-ea"/>
                <a:cs typeface="Arial" panose="020B0604020202020204" pitchFamily="34" charset="0"/>
              </a:defRPr>
            </a:lvl2pPr>
            <a:lvl3pPr marL="1039284" indent="-283441" algn="l" defTabSz="755843" rtl="0" eaLnBrk="1" latinLnBrk="0" hangingPunct="1">
              <a:lnSpc>
                <a:spcPct val="80000"/>
              </a:lnSpc>
              <a:spcBef>
                <a:spcPts val="413"/>
              </a:spcBef>
              <a:buClr>
                <a:srgbClr val="C00000"/>
              </a:buClr>
              <a:buFont typeface="Wingdings" panose="05000000000000000000" pitchFamily="2" charset="2"/>
              <a:buChar char="ü"/>
              <a:defRPr sz="2000" b="0" kern="1200">
                <a:solidFill>
                  <a:schemeClr val="tx1"/>
                </a:solidFill>
                <a:latin typeface="Arial" panose="020B0604020202020204" pitchFamily="34" charset="0"/>
                <a:ea typeface="+mn-ea"/>
                <a:cs typeface="Arial" panose="020B0604020202020204" pitchFamily="34" charset="0"/>
              </a:defRPr>
            </a:lvl3pPr>
            <a:lvl4pPr marL="1322725" indent="-188961" algn="l" defTabSz="755843" rtl="0" eaLnBrk="1" latinLnBrk="0" hangingPunct="1">
              <a:lnSpc>
                <a:spcPct val="80000"/>
              </a:lnSpc>
              <a:spcBef>
                <a:spcPts val="413"/>
              </a:spcBef>
              <a:buClr>
                <a:srgbClr val="002060"/>
              </a:buClr>
              <a:buSzPct val="60000"/>
              <a:buFont typeface="Wingdings" panose="05000000000000000000" pitchFamily="2" charset="2"/>
              <a:buChar char="u"/>
              <a:defRPr sz="1800" b="0" kern="1200">
                <a:solidFill>
                  <a:schemeClr val="tx1"/>
                </a:solidFill>
                <a:latin typeface="Arial" panose="020B0604020202020204" pitchFamily="34" charset="0"/>
                <a:ea typeface="+mn-ea"/>
                <a:cs typeface="Arial" panose="020B0604020202020204" pitchFamily="34" charset="0"/>
              </a:defRPr>
            </a:lvl4pPr>
            <a:lvl5pPr marL="1700647" indent="-188961" algn="l" defTabSz="755843" rtl="0" eaLnBrk="1" latinLnBrk="0" hangingPunct="1">
              <a:lnSpc>
                <a:spcPct val="80000"/>
              </a:lnSpc>
              <a:spcBef>
                <a:spcPts val="413"/>
              </a:spcBef>
              <a:buClr>
                <a:srgbClr val="9900FF"/>
              </a:buClr>
              <a:buSzPct val="85000"/>
              <a:buFont typeface="Arial" panose="020B0604020202020204" pitchFamily="34" charset="0"/>
              <a:buChar char="♦"/>
              <a:defRPr sz="1800" b="0" kern="1200">
                <a:solidFill>
                  <a:schemeClr val="tx1"/>
                </a:solidFill>
                <a:latin typeface="Arial" panose="020B0604020202020204" pitchFamily="34" charset="0"/>
                <a:ea typeface="+mn-ea"/>
                <a:cs typeface="Arial" panose="020B0604020202020204" pitchFamily="34" charset="0"/>
              </a:defRPr>
            </a:lvl5pPr>
            <a:lvl6pPr marL="2078568"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490"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411"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333" indent="-188961" algn="l" defTabSz="755843"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US" sz="2400" dirty="0"/>
              <a:t>The Plan* admits current policies won’t grow home equity for lower income </a:t>
            </a:r>
            <a:r>
              <a:rPr lang="en-US" sz="2400" dirty="0" err="1"/>
              <a:t>housholds</a:t>
            </a:r>
            <a:endParaRPr lang="en-US" sz="2400" dirty="0"/>
          </a:p>
          <a:p>
            <a:r>
              <a:rPr lang="en-US" sz="2400" dirty="0"/>
              <a:t>Current Housing Policy makes Wealth Inequality worse…</a:t>
            </a:r>
          </a:p>
          <a:p>
            <a:r>
              <a:rPr lang="en-US" sz="2400" dirty="0"/>
              <a:t>… By subsidizing wealthy investors (WIMBY) who profit, and by sentencing residents to Rent Slavery with no equity to build wealth.  </a:t>
            </a:r>
          </a:p>
          <a:p>
            <a:r>
              <a:rPr lang="en-US" sz="1800" i="1" dirty="0">
                <a:solidFill>
                  <a:srgbClr val="000099"/>
                </a:solidFill>
              </a:rPr>
              <a:t>“The problem is not a housing shortage, it is a shortage of low-income housing, which is due in large part to governmental actions – and the proposal is, because the governmental actions have failed, we need a lot more governmental action.  This is the equivalent of treating blood loss by bleeding the victim.” – Tom Rubin</a:t>
            </a:r>
          </a:p>
        </p:txBody>
      </p:sp>
      <p:sp>
        <p:nvSpPr>
          <p:cNvPr id="6" name="TextBox 5">
            <a:extLst>
              <a:ext uri="{FF2B5EF4-FFF2-40B4-BE49-F238E27FC236}">
                <a16:creationId xmlns:a16="http://schemas.microsoft.com/office/drawing/2014/main" id="{347E5645-27C9-76E6-67D4-E0BF904D18D0}"/>
              </a:ext>
            </a:extLst>
          </p:cNvPr>
          <p:cNvSpPr txBox="1"/>
          <p:nvPr/>
        </p:nvSpPr>
        <p:spPr>
          <a:xfrm>
            <a:off x="7813083" y="5207430"/>
            <a:ext cx="2661834" cy="369332"/>
          </a:xfrm>
          <a:prstGeom prst="rect">
            <a:avLst/>
          </a:prstGeom>
          <a:noFill/>
        </p:spPr>
        <p:txBody>
          <a:bodyPr wrap="square" rtlCol="0">
            <a:spAutoFit/>
          </a:bodyPr>
          <a:lstStyle/>
          <a:p>
            <a:r>
              <a:rPr lang="en-US" dirty="0">
                <a:solidFill>
                  <a:srgbClr val="000066"/>
                </a:solidFill>
              </a:rPr>
              <a:t>*Figure 5-9 page 115</a:t>
            </a:r>
          </a:p>
        </p:txBody>
      </p:sp>
    </p:spTree>
    <p:extLst>
      <p:ext uri="{BB962C8B-B14F-4D97-AF65-F5344CB8AC3E}">
        <p14:creationId xmlns:p14="http://schemas.microsoft.com/office/powerpoint/2010/main" val="360733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5A0BA-E2DF-DB7C-8E68-C2408D84BB71}"/>
              </a:ext>
            </a:extLst>
          </p:cNvPr>
          <p:cNvSpPr>
            <a:spLocks noGrp="1"/>
          </p:cNvSpPr>
          <p:nvPr>
            <p:ph type="title"/>
          </p:nvPr>
        </p:nvSpPr>
        <p:spPr/>
        <p:txBody>
          <a:bodyPr/>
          <a:lstStyle/>
          <a:p>
            <a:r>
              <a:rPr lang="en-US" dirty="0"/>
              <a:t>Flawed Housing Assumptions**</a:t>
            </a:r>
          </a:p>
        </p:txBody>
      </p:sp>
      <p:sp>
        <p:nvSpPr>
          <p:cNvPr id="3" name="Content Placeholder 2">
            <a:extLst>
              <a:ext uri="{FF2B5EF4-FFF2-40B4-BE49-F238E27FC236}">
                <a16:creationId xmlns:a16="http://schemas.microsoft.com/office/drawing/2014/main" id="{4C265BD2-AC6F-B6F1-BE0C-69268EDC8EF9}"/>
              </a:ext>
            </a:extLst>
          </p:cNvPr>
          <p:cNvSpPr>
            <a:spLocks noGrp="1"/>
          </p:cNvSpPr>
          <p:nvPr>
            <p:ph idx="1"/>
          </p:nvPr>
        </p:nvSpPr>
        <p:spPr>
          <a:xfrm>
            <a:off x="86420" y="1270000"/>
            <a:ext cx="9815770" cy="4248053"/>
          </a:xfrm>
        </p:spPr>
        <p:txBody>
          <a:bodyPr/>
          <a:lstStyle/>
          <a:p>
            <a:r>
              <a:rPr lang="en-US" dirty="0"/>
              <a:t>MTC adjusted the REMI model’s “relative housing price” variable downward starting in 2022 so that by 2050, Bay Area home price relative to the U.S. would be back to 2001 relative difference levels. Erasing 25 years of evidence. </a:t>
            </a:r>
          </a:p>
          <a:p>
            <a:r>
              <a:rPr lang="en-US" dirty="0"/>
              <a:t>This is a most unlikely outcome because of rising development costs and land premium associated with the Bay Area being the leading AI hi-tech hub in the world.</a:t>
            </a:r>
          </a:p>
          <a:p>
            <a:r>
              <a:rPr lang="en-US" i="1" dirty="0">
                <a:solidFill>
                  <a:srgbClr val="000099"/>
                </a:solidFill>
              </a:rPr>
              <a:t>MTC forced the model to give it the results they wanted.</a:t>
            </a:r>
          </a:p>
        </p:txBody>
      </p:sp>
      <p:sp>
        <p:nvSpPr>
          <p:cNvPr id="4" name="TextBox 3">
            <a:extLst>
              <a:ext uri="{FF2B5EF4-FFF2-40B4-BE49-F238E27FC236}">
                <a16:creationId xmlns:a16="http://schemas.microsoft.com/office/drawing/2014/main" id="{5792B7E0-3D4A-E12B-3DB3-1B12EE72D96F}"/>
              </a:ext>
            </a:extLst>
          </p:cNvPr>
          <p:cNvSpPr txBox="1"/>
          <p:nvPr/>
        </p:nvSpPr>
        <p:spPr>
          <a:xfrm>
            <a:off x="6561734" y="5077243"/>
            <a:ext cx="3138221" cy="369332"/>
          </a:xfrm>
          <a:prstGeom prst="rect">
            <a:avLst/>
          </a:prstGeom>
          <a:noFill/>
        </p:spPr>
        <p:txBody>
          <a:bodyPr wrap="square" rtlCol="0">
            <a:spAutoFit/>
          </a:bodyPr>
          <a:lstStyle/>
          <a:p>
            <a:r>
              <a:rPr lang="en-US" dirty="0">
                <a:solidFill>
                  <a:srgbClr val="000099"/>
                </a:solidFill>
              </a:rPr>
              <a:t>** Again, THANKS to Guy Leon</a:t>
            </a:r>
          </a:p>
        </p:txBody>
      </p:sp>
    </p:spTree>
    <p:extLst>
      <p:ext uri="{BB962C8B-B14F-4D97-AF65-F5344CB8AC3E}">
        <p14:creationId xmlns:p14="http://schemas.microsoft.com/office/powerpoint/2010/main" val="627125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6BB8E-6898-BCCD-05EE-54BF6D3E62DB}"/>
              </a:ext>
            </a:extLst>
          </p:cNvPr>
          <p:cNvSpPr>
            <a:spLocks noGrp="1"/>
          </p:cNvSpPr>
          <p:nvPr>
            <p:ph type="title"/>
          </p:nvPr>
        </p:nvSpPr>
        <p:spPr/>
        <p:txBody>
          <a:bodyPr/>
          <a:lstStyle/>
          <a:p>
            <a:r>
              <a:rPr lang="en-US" dirty="0"/>
              <a:t>Economic Concerns</a:t>
            </a:r>
          </a:p>
        </p:txBody>
      </p:sp>
      <p:sp>
        <p:nvSpPr>
          <p:cNvPr id="4" name="Content Placeholder 3">
            <a:extLst>
              <a:ext uri="{FF2B5EF4-FFF2-40B4-BE49-F238E27FC236}">
                <a16:creationId xmlns:a16="http://schemas.microsoft.com/office/drawing/2014/main" id="{41B542ED-2C9D-34BD-65B3-B042D96918FA}"/>
              </a:ext>
            </a:extLst>
          </p:cNvPr>
          <p:cNvSpPr>
            <a:spLocks noGrp="1"/>
          </p:cNvSpPr>
          <p:nvPr>
            <p:ph idx="1"/>
          </p:nvPr>
        </p:nvSpPr>
        <p:spPr>
          <a:xfrm>
            <a:off x="86420" y="1050648"/>
            <a:ext cx="9815770" cy="4505461"/>
          </a:xfrm>
        </p:spPr>
        <p:txBody>
          <a:bodyPr>
            <a:normAutofit lnSpcReduction="10000"/>
          </a:bodyPr>
          <a:lstStyle/>
          <a:p>
            <a:r>
              <a:rPr lang="en-US" b="1" dirty="0">
                <a:solidFill>
                  <a:srgbClr val="000099"/>
                </a:solidFill>
                <a:effectLst>
                  <a:outerShdw blurRad="38100" dist="38100" dir="2700000" algn="tl">
                    <a:srgbClr val="000000">
                      <a:alpha val="43137"/>
                    </a:srgbClr>
                  </a:outerShdw>
                </a:effectLst>
              </a:rPr>
              <a:t>Universal Basic Income: $205B </a:t>
            </a:r>
          </a:p>
          <a:p>
            <a:pPr lvl="1"/>
            <a:r>
              <a:rPr lang="en-US" dirty="0"/>
              <a:t>Given current wealth inequality and more automation coming, jobs for humans is a valid concern. </a:t>
            </a:r>
          </a:p>
          <a:p>
            <a:pPr lvl="1"/>
            <a:r>
              <a:rPr lang="en-US" dirty="0"/>
              <a:t>A STATE-wide UBI program would just increase in-Migration to CA and cost us more $$$.  </a:t>
            </a:r>
          </a:p>
          <a:p>
            <a:pPr lvl="1"/>
            <a:r>
              <a:rPr lang="en-US" dirty="0"/>
              <a:t>A NATIONAL UBI, if agreed, could help move excess people to the Rust Belt and more affordable places.</a:t>
            </a:r>
          </a:p>
          <a:p>
            <a:pPr lvl="1"/>
            <a:r>
              <a:rPr lang="en-US" dirty="0"/>
              <a:t>Since the U.S. A. can’t fund Social Security, it is ridiculous to include this proposal in a REGIONAL plan, until national fiscal issues are under control.</a:t>
            </a:r>
          </a:p>
          <a:p>
            <a:r>
              <a:rPr lang="en-US" b="1" dirty="0">
                <a:solidFill>
                  <a:srgbClr val="000099"/>
                </a:solidFill>
                <a:effectLst>
                  <a:outerShdw blurRad="38100" dist="38100" dir="2700000" algn="tl">
                    <a:srgbClr val="000000">
                      <a:alpha val="43137"/>
                    </a:srgbClr>
                  </a:outerShdw>
                </a:effectLst>
              </a:rPr>
              <a:t>Shift the location of Jobs: $25B</a:t>
            </a:r>
          </a:p>
          <a:p>
            <a:pPr lvl="1"/>
            <a:r>
              <a:rPr lang="en-US" dirty="0"/>
              <a:t>Proposed: move the people into the core cities and growth zones.</a:t>
            </a:r>
          </a:p>
          <a:p>
            <a:pPr lvl="1"/>
            <a:r>
              <a:rPr lang="en-US" dirty="0"/>
              <a:t>Preferred: move the jobs to where the people want to live, reducing commute time and cost.</a:t>
            </a:r>
          </a:p>
          <a:p>
            <a:pPr lvl="1"/>
            <a:r>
              <a:rPr lang="en-US" dirty="0"/>
              <a:t>Issue: why should we pay to rescue decaying urban cores?</a:t>
            </a:r>
          </a:p>
        </p:txBody>
      </p:sp>
    </p:spTree>
    <p:extLst>
      <p:ext uri="{BB962C8B-B14F-4D97-AF65-F5344CB8AC3E}">
        <p14:creationId xmlns:p14="http://schemas.microsoft.com/office/powerpoint/2010/main" val="127377716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38100">
          <a:solidFill>
            <a:srgbClr val="C00000"/>
          </a:solidFill>
          <a:tailEnd type="stealth" w="med"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7095</TotalTime>
  <Words>1955</Words>
  <Application>Microsoft Office PowerPoint</Application>
  <PresentationFormat>Custom</PresentationFormat>
  <Paragraphs>160</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Source Sans Pro</vt:lpstr>
      <vt:lpstr>Wingdings</vt:lpstr>
      <vt:lpstr>1_Office Theme</vt:lpstr>
      <vt:lpstr>“IMPROVE ECONOMIC MOBILITY”</vt:lpstr>
      <vt:lpstr>Water Shortage?  WHAT Water Shortage?</vt:lpstr>
      <vt:lpstr>NO PLAN B</vt:lpstr>
      <vt:lpstr>The Network Is The Problem</vt:lpstr>
      <vt:lpstr>Transit Is Out-Moded: $500B</vt:lpstr>
      <vt:lpstr>Housing Is Misplaced: $500B</vt:lpstr>
      <vt:lpstr>Current Housing Policy = Failure</vt:lpstr>
      <vt:lpstr>Flawed Housing Assumptions**</vt:lpstr>
      <vt:lpstr>Economic Concerns</vt:lpstr>
      <vt:lpstr>Environmental Concerns</vt:lpstr>
      <vt:lpstr>Other Problems With PBA2050+</vt:lpstr>
      <vt:lpstr>Immediate Process &amp; Concerns</vt:lpstr>
      <vt:lpstr>Our Next Steps</vt:lpstr>
      <vt:lpstr>What is needed</vt:lpstr>
      <vt:lpstr>So What and Now What?</vt:lpstr>
      <vt:lpstr>Susan Kirsch Proposed Schedule</vt:lpstr>
      <vt:lpstr>Your comments and suggestions?</vt:lpstr>
      <vt:lpstr>“The Ultimate Test of a moral society  is the kind of world  that it leaves to its children.”  - Dietrich Bonhoeffer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Vivid</dc:title>
  <dc:subject/>
  <dc:creator>Gregg Dieguez</dc:creator>
  <dc:description/>
  <cp:lastModifiedBy>Maurice Green</cp:lastModifiedBy>
  <cp:revision>291</cp:revision>
  <dcterms:created xsi:type="dcterms:W3CDTF">2021-02-13T10:36:29Z</dcterms:created>
  <dcterms:modified xsi:type="dcterms:W3CDTF">2025-11-05T01:22:56Z</dcterms:modified>
  <dc:language>en-US</dc:language>
</cp:coreProperties>
</file>