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99" r:id="rId1"/>
  </p:sldMasterIdLst>
  <p:notesMasterIdLst>
    <p:notesMasterId r:id="rId7"/>
  </p:notesMasterIdLst>
  <p:sldIdLst>
    <p:sldId id="256" r:id="rId2"/>
    <p:sldId id="295" r:id="rId3"/>
    <p:sldId id="332" r:id="rId4"/>
    <p:sldId id="354" r:id="rId5"/>
    <p:sldId id="326" r:id="rId6"/>
  </p:sldIdLst>
  <p:sldSz cx="10077450" cy="566896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gg Dieguez" initials="GD" lastIdx="1" clrIdx="0">
    <p:extLst>
      <p:ext uri="{19B8F6BF-5375-455C-9EA6-DF929625EA0E}">
        <p15:presenceInfo xmlns:p15="http://schemas.microsoft.com/office/powerpoint/2012/main" userId="85d484660c2b62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900FF"/>
    <a:srgbClr val="000066"/>
    <a:srgbClr val="CC99FF"/>
    <a:srgbClr val="FF00FF"/>
    <a:srgbClr val="CC0000"/>
    <a:srgbClr val="F8F8F8"/>
    <a:srgbClr val="33CC33"/>
    <a:srgbClr val="669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7" autoAdjust="0"/>
    <p:restoredTop sz="94608" autoAdjust="0"/>
  </p:normalViewPr>
  <p:slideViewPr>
    <p:cSldViewPr snapToGrid="0">
      <p:cViewPr varScale="1">
        <p:scale>
          <a:sx n="79" d="100"/>
          <a:sy n="79" d="100"/>
        </p:scale>
        <p:origin x="774" y="78"/>
      </p:cViewPr>
      <p:guideLst/>
    </p:cSldViewPr>
  </p:slideViewPr>
  <p:outlineViewPr>
    <p:cViewPr>
      <p:scale>
        <a:sx n="33" d="100"/>
        <a:sy n="33" d="100"/>
      </p:scale>
      <p:origin x="0" y="-780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192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31098-90CF-4E3E-B9DE-1F21E76AA90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70897-5C88-4009-A438-EE3A2EF92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6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70897-5C88-4009-A438-EE3A2EF92E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9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74543-E4F4-9A29-392C-B99AA9CFC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0694" y="1277400"/>
            <a:ext cx="7558088" cy="1973639"/>
          </a:xfrm>
          <a:solidFill>
            <a:srgbClr val="00008A"/>
          </a:solidFill>
        </p:spPr>
        <p:txBody>
          <a:bodyPr anchor="ctr"/>
          <a:lstStyle>
            <a:lvl1pPr algn="ctr">
              <a:defRPr sz="496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21D4C-5BE4-E461-09F7-E973DF597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0694" y="3437608"/>
            <a:ext cx="7558088" cy="1368687"/>
          </a:xfrm>
        </p:spPr>
        <p:txBody>
          <a:bodyPr anchor="ctr"/>
          <a:lstStyle>
            <a:lvl1pPr marL="0" indent="0" algn="ctr">
              <a:buNone/>
              <a:defRPr sz="1984"/>
            </a:lvl1pPr>
            <a:lvl2pPr marL="377922" indent="0" algn="ctr">
              <a:buNone/>
              <a:defRPr sz="1653"/>
            </a:lvl2pPr>
            <a:lvl3pPr marL="755843" indent="0" algn="ctr">
              <a:buNone/>
              <a:defRPr sz="1488"/>
            </a:lvl3pPr>
            <a:lvl4pPr marL="1133765" indent="0" algn="ctr">
              <a:buNone/>
              <a:defRPr sz="1323"/>
            </a:lvl4pPr>
            <a:lvl5pPr marL="1511686" indent="0" algn="ctr">
              <a:buNone/>
              <a:defRPr sz="1323"/>
            </a:lvl5pPr>
            <a:lvl6pPr marL="1889608" indent="0" algn="ctr">
              <a:buNone/>
              <a:defRPr sz="1323"/>
            </a:lvl6pPr>
            <a:lvl7pPr marL="2267529" indent="0" algn="ctr">
              <a:buNone/>
              <a:defRPr sz="1323"/>
            </a:lvl7pPr>
            <a:lvl8pPr marL="2645451" indent="0" algn="ctr">
              <a:buNone/>
              <a:defRPr sz="1323"/>
            </a:lvl8pPr>
            <a:lvl9pPr marL="3023372" indent="0" algn="ctr">
              <a:buNone/>
              <a:defRPr sz="132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CAAC8-B707-B6A3-176A-B5B9D10B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3065" y="5223436"/>
            <a:ext cx="1214275" cy="301820"/>
          </a:xfrm>
        </p:spPr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26A11-5B28-818C-EEB0-31D4D031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80A62-08D9-EF99-BBBA-C7D0D6A9C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45F30-DF23-1FB6-1080-0FE64958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E6AC0-B73C-458F-BC66-F13B696F4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D1344-208C-F0B9-13EC-ADA51B272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3DB2-D567-7823-47D7-534F0ED9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1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4A85B-3725-09D2-B986-AD74499D56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11675" y="301820"/>
            <a:ext cx="2172950" cy="480418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22CA48-85FF-D02D-2F16-468F36B95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2825" y="301820"/>
            <a:ext cx="6392882" cy="48041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AAA13-53C0-6F4C-CA31-9B4DA0B5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F2B80-C9C8-0FB8-BE7D-BAA81B39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5DBFC-424B-24FF-3699-4017F15EE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70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25545"/>
            <a:ext cx="9144000" cy="946080"/>
          </a:xfrm>
          <a:prstGeom prst="rect">
            <a:avLst/>
          </a:prstGeom>
          <a:noFill/>
          <a:ln w="0">
            <a:noFill/>
          </a:ln>
        </p:spPr>
        <p:txBody>
          <a:bodyPr lIns="182880" tIns="91440" rIns="0" bIns="91440" anchor="ctr">
            <a:no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algn="ctr">
              <a:buNone/>
            </a:pPr>
            <a:endParaRPr lang="en-US" sz="4400" b="0" strike="noStrike" spc="-1" dirty="0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32508" y="1073727"/>
            <a:ext cx="9497292" cy="42879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311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9DBD-7F96-92D7-2C99-9C68878A6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40" y="112854"/>
            <a:ext cx="9153114" cy="70321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E7847-0474-9E68-2318-95CA8835D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20" y="1050648"/>
            <a:ext cx="9815770" cy="4467405"/>
          </a:xfrm>
        </p:spPr>
        <p:txBody>
          <a:bodyPr/>
          <a:lstStyle>
            <a:lvl1pPr marL="282129" indent="-282129">
              <a:defRPr/>
            </a:lvl1pPr>
            <a:lvl2pPr marL="608874" indent="-230952">
              <a:buClr>
                <a:srgbClr val="9900FF"/>
              </a:buClr>
              <a:defRPr/>
            </a:lvl2pPr>
            <a:lvl5pPr>
              <a:buClr>
                <a:srgbClr val="0099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52182-2073-52D7-42A6-B563485A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CAD48-741F-C033-CE2B-9D7BABF0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CF30F-06CD-CDAD-7BF3-BF6E0A38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78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6356D-4728-AEC9-C4AD-8B1D5A54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576" y="1413305"/>
            <a:ext cx="8691801" cy="2358131"/>
          </a:xfrm>
        </p:spPr>
        <p:txBody>
          <a:bodyPr anchor="t"/>
          <a:lstStyle>
            <a:lvl1pPr>
              <a:defRPr sz="4960">
                <a:solidFill>
                  <a:srgbClr val="00008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6B087-627E-BB43-76FA-E3C993A3A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576" y="3793744"/>
            <a:ext cx="8691801" cy="1240085"/>
          </a:xfrm>
        </p:spPr>
        <p:txBody>
          <a:bodyPr>
            <a:normAutofit/>
          </a:bodyPr>
          <a:lstStyle>
            <a:lvl1pPr marL="0" indent="0">
              <a:buNone/>
              <a:defRPr sz="2314">
                <a:solidFill>
                  <a:schemeClr val="tx1"/>
                </a:solidFill>
              </a:defRPr>
            </a:lvl1pPr>
            <a:lvl2pPr marL="377922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84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7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68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60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5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4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3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0AD91-C9DB-220C-A19D-4C6FF797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9CEE3-E090-3BF1-B642-9F0821EE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7FB1C-9787-2327-C1AD-E5D352F6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9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C0044-6803-6116-2FDC-D5C51ADA9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20" y="22771"/>
            <a:ext cx="9071435" cy="9674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43FB0-3014-E7D2-6E49-1908C6F47B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419" y="1036028"/>
            <a:ext cx="4686472" cy="4069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67FCAD-E0B6-AC4F-2E19-40608F436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7582" y="1036029"/>
            <a:ext cx="5093447" cy="4069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CB20F-C66E-9768-B18D-6B5F6398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1C7D9-9651-AE8E-949F-03651B331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F90FE-651B-B3D7-D621-0DF5143C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51CA7-2FD0-A786-5FD9-537612D3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8" y="4592"/>
            <a:ext cx="9052536" cy="1095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4051-C614-6E38-A407-591CB4E2D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138" y="1389683"/>
            <a:ext cx="4263233" cy="68106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22" indent="0">
              <a:buNone/>
              <a:defRPr sz="1653" b="1"/>
            </a:lvl2pPr>
            <a:lvl3pPr marL="755843" indent="0">
              <a:buNone/>
              <a:defRPr sz="1488" b="1"/>
            </a:lvl3pPr>
            <a:lvl4pPr marL="1133765" indent="0">
              <a:buNone/>
              <a:defRPr sz="1323" b="1"/>
            </a:lvl4pPr>
            <a:lvl5pPr marL="1511686" indent="0">
              <a:buNone/>
              <a:defRPr sz="1323" b="1"/>
            </a:lvl5pPr>
            <a:lvl6pPr marL="1889608" indent="0">
              <a:buNone/>
              <a:defRPr sz="1323" b="1"/>
            </a:lvl6pPr>
            <a:lvl7pPr marL="2267529" indent="0">
              <a:buNone/>
              <a:defRPr sz="1323" b="1"/>
            </a:lvl7pPr>
            <a:lvl8pPr marL="2645451" indent="0">
              <a:buNone/>
              <a:defRPr sz="1323" b="1"/>
            </a:lvl8pPr>
            <a:lvl9pPr marL="3023372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1515A4-D6AE-BE83-74F8-7FE7EE1EA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138" y="2070746"/>
            <a:ext cx="4263233" cy="3045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DD51A-A666-0AF3-8B1C-BABE3ED59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1709" y="1389683"/>
            <a:ext cx="4284229" cy="68106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22" indent="0">
              <a:buNone/>
              <a:defRPr sz="1653" b="1"/>
            </a:lvl2pPr>
            <a:lvl3pPr marL="755843" indent="0">
              <a:buNone/>
              <a:defRPr sz="1488" b="1"/>
            </a:lvl3pPr>
            <a:lvl4pPr marL="1133765" indent="0">
              <a:buNone/>
              <a:defRPr sz="1323" b="1"/>
            </a:lvl4pPr>
            <a:lvl5pPr marL="1511686" indent="0">
              <a:buNone/>
              <a:defRPr sz="1323" b="1"/>
            </a:lvl5pPr>
            <a:lvl6pPr marL="1889608" indent="0">
              <a:buNone/>
              <a:defRPr sz="1323" b="1"/>
            </a:lvl6pPr>
            <a:lvl7pPr marL="2267529" indent="0">
              <a:buNone/>
              <a:defRPr sz="1323" b="1"/>
            </a:lvl7pPr>
            <a:lvl8pPr marL="2645451" indent="0">
              <a:buNone/>
              <a:defRPr sz="1323" b="1"/>
            </a:lvl8pPr>
            <a:lvl9pPr marL="3023372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EFF3D-6F45-0FB7-0EC3-FED6A7F19D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1709" y="2070746"/>
            <a:ext cx="4284229" cy="3045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6D0A77-351C-54BB-5ACF-DFC0F8950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9D027E-717C-04DA-1578-331CC909C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1C5CC4-A35C-2033-AB1F-8530DF335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DEB9E-9DC1-F088-BEFE-AD2A66CE9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95A65F-9145-28DB-9B7B-45AC4803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65F8A-D578-7898-35C5-163A1EF9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156" y="5254289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FCB062-D8EF-0D51-7EFB-F1A27C33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29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61B127-7E60-6110-8E13-E7F5635A5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/>
              <a:pPr defTabSz="755843"/>
              <a:t>11/4/2025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E8F63-4338-8C68-C56E-0373C1BB0B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5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DA68C-574F-6168-4789-265425AD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15" y="13124"/>
            <a:ext cx="7425178" cy="955064"/>
          </a:xfrm>
        </p:spPr>
        <p:txBody>
          <a:bodyPr anchor="ctr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C3C49-3A1C-4AFD-C055-4373E1A37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722" y="980252"/>
            <a:ext cx="5326727" cy="4243184"/>
          </a:xfrm>
        </p:spPr>
        <p:txBody>
          <a:bodyPr/>
          <a:lstStyle>
            <a:lvl1pPr>
              <a:defRPr sz="2645"/>
            </a:lvl1pPr>
            <a:lvl2pPr>
              <a:defRPr sz="2314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7BB48-BBC1-AD66-9D12-181E34D89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915" y="1018309"/>
            <a:ext cx="4662808" cy="4537800"/>
          </a:xfr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Ø"/>
              <a:defRPr sz="2400"/>
            </a:lvl1pPr>
            <a:lvl2pPr marL="549372" indent="-171450">
              <a:buClrTx/>
              <a:buFont typeface="Wingdings" panose="05000000000000000000" pitchFamily="2" charset="2"/>
              <a:buChar char="§"/>
              <a:defRPr sz="2000"/>
            </a:lvl2pPr>
            <a:lvl3pPr marL="927293" indent="-171450">
              <a:buFont typeface="Wingdings" panose="05000000000000000000" pitchFamily="2" charset="2"/>
              <a:buChar char="ü"/>
              <a:defRPr sz="1600"/>
            </a:lvl3pPr>
            <a:lvl4pPr marL="1133765" indent="0">
              <a:buNone/>
              <a:defRPr sz="827"/>
            </a:lvl4pPr>
            <a:lvl5pPr marL="1511686" indent="0">
              <a:buNone/>
              <a:defRPr sz="827"/>
            </a:lvl5pPr>
            <a:lvl6pPr marL="1889608" indent="0">
              <a:buNone/>
              <a:defRPr sz="827"/>
            </a:lvl6pPr>
            <a:lvl7pPr marL="2267529" indent="0">
              <a:buNone/>
              <a:defRPr sz="827"/>
            </a:lvl7pPr>
            <a:lvl8pPr marL="2645451" indent="0">
              <a:buNone/>
              <a:defRPr sz="827"/>
            </a:lvl8pPr>
            <a:lvl9pPr marL="3023372" indent="0">
              <a:buNone/>
              <a:defRPr sz="82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60DDA-C05A-A623-16F7-F2DA5E00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DCBE7-8018-3883-9DE3-E66200B3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68091" y="5204169"/>
            <a:ext cx="361341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D6607-34F4-5B37-581D-7616F5B79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2333" y="5306560"/>
            <a:ext cx="606405" cy="301820"/>
          </a:xfrm>
        </p:spPr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84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6C866-2941-14AB-9C20-F9186A5B7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01" y="112855"/>
            <a:ext cx="4974609" cy="794722"/>
          </a:xfrm>
        </p:spPr>
        <p:txBody>
          <a:bodyPr anchor="ctr"/>
          <a:lstStyle>
            <a:lvl1pPr>
              <a:defRPr sz="264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7B9565-468E-D417-C069-780136948D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55995" y="1066614"/>
            <a:ext cx="5535036" cy="4099064"/>
          </a:xfrm>
        </p:spPr>
        <p:txBody>
          <a:bodyPr/>
          <a:lstStyle>
            <a:lvl1pPr marL="0" indent="0">
              <a:buNone/>
              <a:defRPr sz="2645"/>
            </a:lvl1pPr>
            <a:lvl2pPr marL="377922" indent="0">
              <a:buNone/>
              <a:defRPr sz="2314"/>
            </a:lvl2pPr>
            <a:lvl3pPr marL="755843" indent="0">
              <a:buNone/>
              <a:defRPr sz="1984"/>
            </a:lvl3pPr>
            <a:lvl4pPr marL="1133765" indent="0">
              <a:buNone/>
              <a:defRPr sz="1653"/>
            </a:lvl4pPr>
            <a:lvl5pPr marL="1511686" indent="0">
              <a:buNone/>
              <a:defRPr sz="1653"/>
            </a:lvl5pPr>
            <a:lvl6pPr marL="1889608" indent="0">
              <a:buNone/>
              <a:defRPr sz="1653"/>
            </a:lvl6pPr>
            <a:lvl7pPr marL="2267529" indent="0">
              <a:buNone/>
              <a:defRPr sz="1653"/>
            </a:lvl7pPr>
            <a:lvl8pPr marL="2645451" indent="0">
              <a:buNone/>
              <a:defRPr sz="1653"/>
            </a:lvl8pPr>
            <a:lvl9pPr marL="3023372" indent="0">
              <a:buNone/>
              <a:defRPr sz="1653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29726-B671-FC5D-052F-FAC828824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01" y="1071349"/>
            <a:ext cx="4312694" cy="4484759"/>
          </a:xfrm>
        </p:spPr>
        <p:txBody>
          <a:bodyPr/>
          <a:lstStyle>
            <a:lvl1pPr marL="0" indent="0">
              <a:buNone/>
              <a:defRPr sz="1323"/>
            </a:lvl1pPr>
            <a:lvl2pPr marL="377922" indent="0">
              <a:buNone/>
              <a:defRPr sz="1157"/>
            </a:lvl2pPr>
            <a:lvl3pPr marL="755843" indent="0">
              <a:buNone/>
              <a:defRPr sz="992"/>
            </a:lvl3pPr>
            <a:lvl4pPr marL="1133765" indent="0">
              <a:buNone/>
              <a:defRPr sz="827"/>
            </a:lvl4pPr>
            <a:lvl5pPr marL="1511686" indent="0">
              <a:buNone/>
              <a:defRPr sz="827"/>
            </a:lvl5pPr>
            <a:lvl6pPr marL="1889608" indent="0">
              <a:buNone/>
              <a:defRPr sz="827"/>
            </a:lvl6pPr>
            <a:lvl7pPr marL="2267529" indent="0">
              <a:buNone/>
              <a:defRPr sz="827"/>
            </a:lvl7pPr>
            <a:lvl8pPr marL="2645451" indent="0">
              <a:buNone/>
              <a:defRPr sz="827"/>
            </a:lvl8pPr>
            <a:lvl9pPr marL="3023372" indent="0">
              <a:buNone/>
              <a:defRPr sz="82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24F4F-8FC8-D813-C112-3049291C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5843"/>
            <a:fld id="{E1F2DADC-5CAF-4BC7-876C-6479E98501D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55843"/>
              <a:t>11/4/2025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D84BB-7D92-83B5-F57F-9CF4CB7F0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4835" y="5230161"/>
            <a:ext cx="3401139" cy="301820"/>
          </a:xfrm>
          <a:prstGeom prst="rect">
            <a:avLst/>
          </a:prstGeom>
        </p:spPr>
        <p:txBody>
          <a:bodyPr/>
          <a:lstStyle/>
          <a:p>
            <a:pPr defTabSz="755843"/>
            <a:endParaRPr lang="en-US" sz="1488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3081A-399F-A3ED-98B8-039C7D23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321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6FD0C5F-6FA5-C70F-56C0-966B02C2A542}"/>
              </a:ext>
            </a:extLst>
          </p:cNvPr>
          <p:cNvSpPr/>
          <p:nvPr userDrawn="1"/>
        </p:nvSpPr>
        <p:spPr>
          <a:xfrm>
            <a:off x="1" y="1"/>
            <a:ext cx="10077449" cy="990178"/>
          </a:xfrm>
          <a:prstGeom prst="rect">
            <a:avLst/>
          </a:prstGeom>
          <a:solidFill>
            <a:srgbClr val="0000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55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8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3610E5-BD0A-B5C5-FEE5-26185A4A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771"/>
            <a:ext cx="8913987" cy="967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42CD8-9DBE-8D8C-DE9F-F995E474B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20" y="1156854"/>
            <a:ext cx="9815770" cy="4361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B0E9A-C157-F6FF-B171-C1023573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85909" y="5358226"/>
            <a:ext cx="967354" cy="301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55843"/>
            <a:fld id="{E1F2DADC-5CAF-4BC7-876C-6479E98501D8}" type="datetimeFigureOut">
              <a:rPr lang="en-US" smtClean="0"/>
              <a:pPr defTabSz="755843"/>
              <a:t>11/4/2025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CCB94-DD2E-B50B-7BD7-4B74970E1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1045" y="5360487"/>
            <a:ext cx="606405" cy="301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55843"/>
            <a:fld id="{17473A0D-9339-4E16-AC59-8F76CFD60BFE}" type="slidenum">
              <a:rPr lang="en-US" smtClean="0">
                <a:solidFill>
                  <a:prstClr val="black"/>
                </a:solidFill>
              </a:rPr>
              <a:pPr defTabSz="755843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Content Placeholder 5" descr="A colorful diamond with icons&#10;&#10;AI-generated content may be incorrect.">
            <a:extLst>
              <a:ext uri="{FF2B5EF4-FFF2-40B4-BE49-F238E27FC236}">
                <a16:creationId xmlns:a16="http://schemas.microsoft.com/office/drawing/2014/main" id="{969C3F0A-F997-36F0-1910-2292DCB6D19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003" y="43346"/>
            <a:ext cx="708378" cy="7116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495A47-96A9-1ED9-07FF-0F539F91A395}"/>
              </a:ext>
            </a:extLst>
          </p:cNvPr>
          <p:cNvSpPr txBox="1"/>
          <p:nvPr userDrawn="1"/>
        </p:nvSpPr>
        <p:spPr>
          <a:xfrm>
            <a:off x="8846126" y="713180"/>
            <a:ext cx="1286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SHIFT: Bay Area</a:t>
            </a:r>
          </a:p>
        </p:txBody>
      </p:sp>
    </p:spTree>
    <p:extLst>
      <p:ext uri="{BB962C8B-B14F-4D97-AF65-F5344CB8AC3E}">
        <p14:creationId xmlns:p14="http://schemas.microsoft.com/office/powerpoint/2010/main" val="151561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defTabSz="755843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8961" indent="-188961" algn="l" defTabSz="755843" rtl="0" eaLnBrk="1" latinLnBrk="0" hangingPunct="1">
        <a:lnSpc>
          <a:spcPct val="80000"/>
        </a:lnSpc>
        <a:spcBef>
          <a:spcPts val="827"/>
        </a:spcBef>
        <a:buClr>
          <a:srgbClr val="000099"/>
        </a:buClr>
        <a:buSzPct val="80000"/>
        <a:buFont typeface="Wingdings" panose="05000000000000000000" pitchFamily="2" charset="2"/>
        <a:buChar char="Ø"/>
        <a:defRPr sz="28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6882" indent="-188961" algn="l" defTabSz="755843" rtl="0" eaLnBrk="1" latinLnBrk="0" hangingPunct="1">
        <a:lnSpc>
          <a:spcPct val="80000"/>
        </a:lnSpc>
        <a:spcBef>
          <a:spcPts val="413"/>
        </a:spcBef>
        <a:buClr>
          <a:srgbClr val="002060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39284" indent="-283441" algn="l" defTabSz="755843" rtl="0" eaLnBrk="1" latinLnBrk="0" hangingPunct="1">
        <a:lnSpc>
          <a:spcPct val="80000"/>
        </a:lnSpc>
        <a:spcBef>
          <a:spcPts val="413"/>
        </a:spcBef>
        <a:buClr>
          <a:srgbClr val="C00000"/>
        </a:buClr>
        <a:buFont typeface="Wingdings" panose="05000000000000000000" pitchFamily="2" charset="2"/>
        <a:buChar char="ü"/>
        <a:defRPr sz="20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22725" indent="-188961" algn="l" defTabSz="755843" rtl="0" eaLnBrk="1" latinLnBrk="0" hangingPunct="1">
        <a:lnSpc>
          <a:spcPct val="80000"/>
        </a:lnSpc>
        <a:spcBef>
          <a:spcPts val="413"/>
        </a:spcBef>
        <a:buClr>
          <a:srgbClr val="002060"/>
        </a:buClr>
        <a:buSzPct val="60000"/>
        <a:buFont typeface="Wingdings" panose="05000000000000000000" pitchFamily="2" charset="2"/>
        <a:buChar char="u"/>
        <a:defRPr sz="18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00647" indent="-188961" algn="l" defTabSz="755843" rtl="0" eaLnBrk="1" latinLnBrk="0" hangingPunct="1">
        <a:lnSpc>
          <a:spcPct val="80000"/>
        </a:lnSpc>
        <a:spcBef>
          <a:spcPts val="413"/>
        </a:spcBef>
        <a:buClr>
          <a:srgbClr val="9900FF"/>
        </a:buClr>
        <a:buSzPct val="85000"/>
        <a:buFont typeface="Arial" panose="020B0604020202020204" pitchFamily="34" charset="0"/>
        <a:buChar char="♦"/>
        <a:defRPr sz="18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78568" indent="-188961" algn="l" defTabSz="75584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490" indent="-188961" algn="l" defTabSz="75584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411" indent="-188961" algn="l" defTabSz="75584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333" indent="-188961" algn="l" defTabSz="75584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2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43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65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686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08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29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51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372" algn="l" defTabSz="75584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ctrTitle"/>
          </p:nvPr>
        </p:nvSpPr>
        <p:spPr>
          <a:xfrm>
            <a:off x="145570" y="50801"/>
            <a:ext cx="9475694" cy="86266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de-AT" sz="4000" b="1" strike="noStrike" spc="-1" dirty="0">
                <a:solidFill>
                  <a:srgbClr val="FFC000"/>
                </a:solidFill>
                <a:latin typeface="Arial"/>
              </a:rPr>
              <a:t>Plan Bay Area 2050+</a:t>
            </a:r>
            <a:endParaRPr lang="en-US" sz="4000" b="0" strike="noStrike" spc="-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ubTitle" idx="1"/>
          </p:nvPr>
        </p:nvSpPr>
        <p:spPr>
          <a:xfrm>
            <a:off x="794452" y="1349417"/>
            <a:ext cx="8488546" cy="199890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de-AT" sz="4400" b="1" strike="noStrike" spc="-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A </a:t>
            </a:r>
            <a:r>
              <a:rPr lang="de-AT" sz="4400" b="1" strike="noStrike" spc="-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Misguided</a:t>
            </a:r>
            <a:r>
              <a:rPr lang="de-AT" sz="4400" b="1" spc="-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 </a:t>
            </a:r>
            <a:r>
              <a:rPr lang="de-AT" sz="4400" b="1" strike="noStrike" spc="-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Plan...</a:t>
            </a:r>
            <a:endParaRPr lang="de-AT" sz="4400" b="1" spc="-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"/>
            </a:endParaRPr>
          </a:p>
          <a:p>
            <a:pPr>
              <a:lnSpc>
                <a:spcPct val="100000"/>
              </a:lnSpc>
              <a:buNone/>
            </a:pPr>
            <a:r>
              <a:rPr lang="de-AT" sz="4400" b="1" strike="noStrike" spc="-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An </a:t>
            </a:r>
            <a:r>
              <a:rPr lang="de-AT" sz="4400" b="1" strike="noStrike" spc="-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invitation</a:t>
            </a:r>
            <a:r>
              <a:rPr lang="de-AT" sz="4400" b="1" strike="noStrike" spc="-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 </a:t>
            </a:r>
            <a:r>
              <a:rPr lang="de-AT" sz="4400" b="1" strike="noStrike" spc="-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to</a:t>
            </a:r>
            <a:r>
              <a:rPr lang="de-AT" sz="4400" b="1" strike="noStrike" spc="-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 </a:t>
            </a:r>
            <a:r>
              <a:rPr lang="de-AT" sz="4400" b="1" strike="noStrike" spc="-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comment</a:t>
            </a:r>
            <a:r>
              <a:rPr lang="de-AT" sz="4400" b="1" strike="noStrike" spc="-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</a:rPr>
              <a:t>...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6D7816-B7D4-F6FB-DCFF-ED5C6795E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26DA9503-41B1-42C9-9277-8D94E5521A8C}" type="slidenum">
              <a:rPr lang="en-US" smtClean="0"/>
              <a:t>1</a:t>
            </a:fld>
            <a:endParaRPr lang="en-US" dirty="0"/>
          </a:p>
        </p:txBody>
      </p:sp>
      <p:sp>
        <p:nvSpPr>
          <p:cNvPr id="122" name="Rectangle 121"/>
          <p:cNvSpPr/>
          <p:nvPr/>
        </p:nvSpPr>
        <p:spPr>
          <a:xfrm>
            <a:off x="5505254" y="4646100"/>
            <a:ext cx="4334731" cy="972061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en-US" sz="2000" b="0" strike="noStrike" spc="-1" dirty="0">
                <a:latin typeface="Arial" panose="020B0604020202020204" pitchFamily="34" charset="0"/>
                <a:cs typeface="Arial" panose="020B0604020202020204" pitchFamily="34" charset="0"/>
              </a:rPr>
              <a:t>Guy Lion, Gregg </a:t>
            </a:r>
            <a:r>
              <a:rPr lang="en-US" sz="2000" b="0" strike="noStrike" spc="-1" dirty="0" err="1">
                <a:latin typeface="Arial" panose="020B0604020202020204" pitchFamily="34" charset="0"/>
                <a:cs typeface="Arial" panose="020B0604020202020204" pitchFamily="34" charset="0"/>
              </a:rPr>
              <a:t>DIeguez,Tom</a:t>
            </a:r>
            <a:r>
              <a:rPr lang="en-US" sz="2000" b="0" strike="noStrike" spc="-1" dirty="0">
                <a:latin typeface="Arial" panose="020B0604020202020204" pitchFamily="34" charset="0"/>
                <a:cs typeface="Arial" panose="020B0604020202020204" pitchFamily="34" charset="0"/>
              </a:rPr>
              <a:t> Rubin</a:t>
            </a:r>
          </a:p>
          <a:p>
            <a:pPr algn="r">
              <a:lnSpc>
                <a:spcPct val="100000"/>
              </a:lnSpc>
              <a:buNone/>
            </a:pPr>
            <a:r>
              <a:rPr lang="de-AT" sz="2000" spc="-1" dirty="0">
                <a:latin typeface="Arial" panose="020B0604020202020204" pitchFamily="34" charset="0"/>
                <a:cs typeface="Arial" panose="020B0604020202020204" pitchFamily="34" charset="0"/>
              </a:rPr>
              <a:t>Novem</a:t>
            </a:r>
            <a:r>
              <a:rPr lang="de-AT" sz="2000" b="0" strike="noStrike" spc="-1" dirty="0">
                <a:latin typeface="Arial" panose="020B0604020202020204" pitchFamily="34" charset="0"/>
                <a:cs typeface="Arial" panose="020B0604020202020204" pitchFamily="34" charset="0"/>
              </a:rPr>
              <a:t>ber 3, 2025</a:t>
            </a:r>
            <a:endParaRPr lang="en-US" sz="2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ED72F2-D5B2-E4F2-56CA-814AC59CE101}"/>
              </a:ext>
            </a:extLst>
          </p:cNvPr>
          <p:cNvSpPr txBox="1"/>
          <p:nvPr/>
        </p:nvSpPr>
        <p:spPr>
          <a:xfrm>
            <a:off x="2890528" y="3876659"/>
            <a:ext cx="4485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A </a:t>
            </a:r>
            <a:r>
              <a:rPr lang="en-US" sz="2400" b="1" dirty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</a:t>
            </a:r>
            <a:r>
              <a:rPr lang="en-US" sz="2400" b="1" dirty="0"/>
              <a:t> Review of Concerns</a:t>
            </a:r>
          </a:p>
          <a:p>
            <a:pPr algn="ctr"/>
            <a:r>
              <a:rPr lang="en-US" sz="2000" i="1" dirty="0"/>
              <a:t>Talking Points for  Giving Feedback</a:t>
            </a:r>
          </a:p>
        </p:txBody>
      </p:sp>
      <p:pic>
        <p:nvPicPr>
          <p:cNvPr id="5" name="Picture 4" descr="A logo with green text&#10;&#10;AI-generated content may be incorrect.">
            <a:extLst>
              <a:ext uri="{FF2B5EF4-FFF2-40B4-BE49-F238E27FC236}">
                <a16:creationId xmlns:a16="http://schemas.microsoft.com/office/drawing/2014/main" id="{1AC80A51-5138-9C55-9952-8D3B1C01D3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30" y="4730929"/>
            <a:ext cx="2931356" cy="9380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7E1F-0292-8FC8-2F8C-6E206168B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PBA: What are we talking about?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A33FD-5BFA-43E6-060B-63A805F0D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9" y="1030637"/>
            <a:ext cx="9892151" cy="4525472"/>
          </a:xfrm>
        </p:spPr>
        <p:txBody>
          <a:bodyPr>
            <a:noAutofit/>
          </a:bodyPr>
          <a:lstStyle/>
          <a:p>
            <a:r>
              <a:rPr lang="en-US" sz="2400" dirty="0"/>
              <a:t>Plan Bay Area 2050+  -  a 9-county regional plan produced by MTC (Metropolitan Transportation Commission) and ABAG (Association of Bay Area Governments. </a:t>
            </a:r>
          </a:p>
          <a:p>
            <a:r>
              <a:rPr lang="en-US" sz="2400" dirty="0"/>
              <a:t>MTC’s job -  update the Regional Transportation Plan (RTP) every four years, has a staff of 422 and revenue of $360.4M. </a:t>
            </a:r>
          </a:p>
          <a:p>
            <a:r>
              <a:rPr lang="en-US" sz="2400" dirty="0"/>
              <a:t>ABAG’s job - prepare the Sustainable Communities Strategy (SCS) every four years, uncertain staff size and revenue budget of $92.8M</a:t>
            </a:r>
          </a:p>
          <a:p>
            <a:r>
              <a:rPr lang="en-US" sz="2400" dirty="0"/>
              <a:t>The Draft Environmental Impact Report (DEIR) – in compliance with the CEQA Statues, analyze potential environmental impacts of 35 strategies: Transportation (12), Housing (8), Economy (6) and Environment (9)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2590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739E-C606-13B5-DF95-C61DD738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DEIR 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D5034-12A8-3F30-F901-78B558C4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398" y="1650568"/>
            <a:ext cx="8246653" cy="3170060"/>
          </a:xfrm>
        </p:spPr>
        <p:txBody>
          <a:bodyPr>
            <a:normAutofit fontScale="92500"/>
          </a:bodyPr>
          <a:lstStyle/>
          <a:p>
            <a:r>
              <a:rPr lang="en-US" dirty="0"/>
              <a:t>Summary of PBA impacts and mitigation measures based on 14 standard measurements: aesthetics, hazards and wildfire, hydrology and water quality, public service, transportation, etc.</a:t>
            </a:r>
          </a:p>
          <a:p>
            <a:endParaRPr lang="en-US" dirty="0"/>
          </a:p>
          <a:p>
            <a:r>
              <a:rPr lang="en-US" dirty="0"/>
              <a:t>23 of 67 impacts are “significant and unavoidable” (SU) after mitigation. They require the MTC/ABAG Board to approve a Statement of Overriding Circumstances (SOC) before voting on the Draft EIR.</a:t>
            </a:r>
          </a:p>
        </p:txBody>
      </p:sp>
    </p:spTree>
    <p:extLst>
      <p:ext uri="{BB962C8B-B14F-4D97-AF65-F5344CB8AC3E}">
        <p14:creationId xmlns:p14="http://schemas.microsoft.com/office/powerpoint/2010/main" val="1461125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A59DB-4729-BFD2-78F5-4580F9336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6F2F-50ED-233E-9CAA-A2C90823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Tonight: Drafting the Talking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4E2BD-8C89-DBDD-0692-6E3A25F7D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398" y="1650568"/>
            <a:ext cx="8246653" cy="373166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Gaetan “Guy” Lion </a:t>
            </a:r>
            <a:r>
              <a:rPr lang="en-US" dirty="0"/>
              <a:t>– research, author, technical areas of finance, economics, and statistics. </a:t>
            </a:r>
            <a:r>
              <a:rPr lang="en-US" sz="2400" i="1" dirty="0"/>
              <a:t>Talking Point: “MTC/ABAG population projections are too high.”</a:t>
            </a:r>
          </a:p>
          <a:p>
            <a:r>
              <a:rPr lang="en-US" b="1" dirty="0"/>
              <a:t>Tom Rubin </a:t>
            </a:r>
            <a:r>
              <a:rPr lang="en-US" dirty="0"/>
              <a:t>– CPA, CMA, SHIFT, Director of Transportation. </a:t>
            </a:r>
            <a:r>
              <a:rPr lang="en-US" sz="2400" i="1" dirty="0"/>
              <a:t>Talking Point: “Transportation Plan is nonsensical and impossible to implement.” </a:t>
            </a:r>
          </a:p>
          <a:p>
            <a:r>
              <a:rPr lang="en-US" b="1" dirty="0"/>
              <a:t>Gregg Dieguez—</a:t>
            </a:r>
            <a:r>
              <a:rPr lang="en-US" dirty="0"/>
              <a:t>SHIFT, Director of Sustainability; MIT, </a:t>
            </a:r>
            <a:r>
              <a:rPr lang="en-US" dirty="0" err="1"/>
              <a:t>NoCA</a:t>
            </a:r>
            <a:r>
              <a:rPr lang="en-US" dirty="0"/>
              <a:t>, Energy &amp; Environment Program. </a:t>
            </a:r>
            <a:r>
              <a:rPr lang="en-US" sz="2400" i="1" dirty="0"/>
              <a:t>Talking Point: “Housing projections are misguided.”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8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6FE-AB91-6A54-42CB-E875CDE31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Tonight. . . Using the Talking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6EFB1-EC4C-A1E3-7D61-559451778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40" y="1267624"/>
            <a:ext cx="9815770" cy="4467405"/>
          </a:xfrm>
        </p:spPr>
        <p:txBody>
          <a:bodyPr>
            <a:normAutofit/>
          </a:bodyPr>
          <a:lstStyle/>
          <a:p>
            <a:pPr>
              <a:spcAft>
                <a:spcPts val="200"/>
              </a:spcAft>
            </a:pPr>
            <a:r>
              <a:rPr lang="en-US" dirty="0"/>
              <a:t>Educate community leaders about PBA and the DEIR with talking points.</a:t>
            </a:r>
          </a:p>
          <a:p>
            <a:pPr>
              <a:spcAft>
                <a:spcPts val="200"/>
              </a:spcAft>
            </a:pPr>
            <a:r>
              <a:rPr lang="en-US" dirty="0"/>
              <a:t>Make taking action easy: Individually or through your group, use the Catalysts Summary of the talking points to: </a:t>
            </a:r>
          </a:p>
          <a:p>
            <a:pPr lvl="1">
              <a:spcAft>
                <a:spcPts val="200"/>
              </a:spcAft>
            </a:pPr>
            <a:r>
              <a:rPr lang="en-US" dirty="0"/>
              <a:t>Email your local MTC/ABAG rep (or all of them). </a:t>
            </a:r>
            <a:r>
              <a:rPr lang="en-US" dirty="0" err="1"/>
              <a:t>Catalsts</a:t>
            </a:r>
            <a:r>
              <a:rPr lang="en-US" dirty="0"/>
              <a:t> will provide a template </a:t>
            </a:r>
          </a:p>
          <a:p>
            <a:pPr lvl="1">
              <a:spcAft>
                <a:spcPts val="200"/>
              </a:spcAft>
            </a:pPr>
            <a:r>
              <a:rPr lang="en-US" dirty="0"/>
              <a:t>Draft a 2-minute comment for public open time at 1 of the 3 public meetings</a:t>
            </a:r>
          </a:p>
          <a:p>
            <a:pPr lvl="1">
              <a:spcAft>
                <a:spcPts val="200"/>
              </a:spcAft>
            </a:pPr>
            <a:r>
              <a:rPr lang="en-US" dirty="0"/>
              <a:t>Send written feedback before Dec. 18.</a:t>
            </a:r>
          </a:p>
          <a:p>
            <a:pPr>
              <a:spcAft>
                <a:spcPts val="200"/>
              </a:spcAft>
            </a:pPr>
            <a:endParaRPr lang="en-US" dirty="0"/>
          </a:p>
          <a:p>
            <a:pPr marL="377922" lvl="1" indent="0">
              <a:spcAft>
                <a:spcPts val="200"/>
              </a:spcAft>
              <a:buNone/>
            </a:pPr>
            <a:r>
              <a:rPr lang="en-US" dirty="0"/>
              <a:t> </a:t>
            </a:r>
          </a:p>
          <a:p>
            <a:pPr>
              <a:spcAft>
                <a:spcPts val="200"/>
              </a:spcAft>
            </a:pPr>
            <a:endParaRPr lang="en-US" dirty="0"/>
          </a:p>
          <a:p>
            <a:pPr marL="0" indent="0">
              <a:spcAft>
                <a:spcPts val="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232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C00000"/>
          </a:solidFill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7081</TotalTime>
  <Words>414</Words>
  <Application>Microsoft Office PowerPoint</Application>
  <PresentationFormat>Custom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Source Sans Pro</vt:lpstr>
      <vt:lpstr>Wingdings</vt:lpstr>
      <vt:lpstr>1_Office Theme</vt:lpstr>
      <vt:lpstr>Plan Bay Area 2050+</vt:lpstr>
      <vt:lpstr>PBA: What are we talking about?  </vt:lpstr>
      <vt:lpstr>DEIR Executive Summary</vt:lpstr>
      <vt:lpstr>Tonight: Drafting the Talking Points</vt:lpstr>
      <vt:lpstr>Tonight. . . Using the Talking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Vivid</dc:title>
  <dc:subject/>
  <dc:creator>Gregg Dieguez</dc:creator>
  <dc:description/>
  <cp:lastModifiedBy>Maurice Green</cp:lastModifiedBy>
  <cp:revision>291</cp:revision>
  <dcterms:created xsi:type="dcterms:W3CDTF">2021-02-13T10:36:29Z</dcterms:created>
  <dcterms:modified xsi:type="dcterms:W3CDTF">2025-11-05T01:29:57Z</dcterms:modified>
  <dc:language>en-US</dc:language>
</cp:coreProperties>
</file>