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1" r:id="rId6"/>
    <p:sldId id="262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43B96-731E-45EF-A356-2B2C432B5953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BF605-DCBD-400D-AE63-CE004B7007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80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DEIR, Table 3.15-2: Public Transit Operators in the Bay Area, page 3.15-4, lists 26 operators </a:t>
            </a:r>
            <a:r>
              <a:rPr lang="en-US" b="1" dirty="0"/>
              <a:t> which MTC shows with their individual  Average Weekday Ridership;</a:t>
            </a:r>
            <a:r>
              <a:rPr lang="en-US" b="0" dirty="0"/>
              <a:t>; no total is provided, but the sum of these is  881,000.  After correcting some MTC omissions (including the  3,480 daily vanpool riders  that MTC itself operates and reports,  I got a slightly higher total.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F605-DCBD-400D-AE63-CE004B7007D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488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45384-24AE-B15E-F543-48E60C9714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545783-C9A9-8076-DAA5-5A4D2528C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08C35-29DD-A813-00EF-9015B234E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96F6-D4FF-4E3C-8D9E-FF3C8DA638E1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E1574-B3FD-7C53-4967-62983D0C4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EDC97-AC8F-4076-D974-82A37AC05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27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D76B0-DDF9-D813-8593-482AFAE7D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5ED34E-658C-4DC5-962B-4B98C01FC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513A5-BD4B-FFA9-4D7C-82B057494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805B-5831-4C46-9DE1-25D87B4B96EE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192A8-4CB3-270F-7ACE-17EE7457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0DE3F-D07B-1A26-345B-4D75B95A8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32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DFBF79-DA1F-0480-4278-B0132CE64C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0AFD68-B25B-FD0C-F6BB-B46EC45BB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23F8F-D443-9421-20FB-1116D0442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3383-BA50-4D28-845F-91B71472A7CB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BF71E-84C0-908D-1467-F39926AFC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3C1B5-3FFE-79EB-DC0E-4CCDB63C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052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2004A-2766-0E32-22EF-36B0C2275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13849-46C5-7C0A-EB09-C81FA11FB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11FBF-CCB0-9C11-7443-C00F98874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D08F-BD96-4593-A2C9-6624C7B5B7E3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ED088-6AC6-0629-F6DC-A479237B8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DB3B7-6611-3F93-1E2C-3544B511C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1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3CAAC-74C5-F5EA-D610-1B7AACB68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BAC41-80C8-3806-79AF-3DD82CEED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74C57-60B0-6332-7B27-C158C0473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A5D6-AA0A-447B-A2EF-06E92E00E912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6C290-0D0A-B3C9-96D4-3526964A7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EC796-CE84-2327-BF98-F9037673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318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33530-4C6F-422E-E4F9-AC6F7FB0B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993EE-8D09-EE30-906A-104C294A48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66174E-750F-BE25-4AC5-A578F52FA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8AEFA-D206-7C6D-BF8D-C8DEA2B55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FD64-6AD1-466D-9245-8537C0A01D6D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74FC8-9B87-547E-1CF1-FB8AE990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F89DB-95F4-3983-5229-1238B90B9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52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E644D-7996-B7F1-B126-79EA764D5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F75F9-50BF-1723-E4A3-D5D0C0E0E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6ED4F-194D-FFE4-9313-BEF95575BD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C0E090-D539-B3F6-DF6C-A8D4F25C5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40DB3A-D56B-4BD2-BC8A-9D5B87BAB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1381C4-E0E7-B2E6-E828-5C82DBEB7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E564-CCF0-4B02-9356-6B7910C95649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E8D237-C562-A41F-FE33-8F1F1358C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8F8C98-0547-2579-5EC9-A3B9D07D4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832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8B95-BF13-9AEE-91A9-1D3C2AE4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DDF1A1-FC63-F022-5FC3-3F1A5A9E4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EFBB-55FB-4A34-9393-447725FE04BE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2F518B-BC65-FA35-254E-BD03F9951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2079C9-D1E6-65FC-1BF4-3734FCCBB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08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F8D634-E0BB-12E8-1C6E-90050F3E1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2030-3F6C-4A91-B0F5-1D36B249027F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F9D137-52B0-5732-8F95-F928D1E9B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360DB-4BD8-FFC4-417A-3031B4A1D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570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C53AF-4CDF-D83F-1D96-FC7F400FA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6EF4A-5DB5-57C6-CCB7-16641B5FF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C2FEF-8F9D-A9E7-EA47-E45B5E1D9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90FB1F-9E27-0B1F-D8BD-8136DC04A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C9BF-3942-413E-9ABE-9E4771C81CEA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B182D-19BC-ED22-1AF9-310F0D3F1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9113FB-44C1-585B-3949-A40C86EAC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89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BDCE8-0A87-888E-B39C-5344B35FD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55AFE6-196E-75D7-A82F-F31FA35FC7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593C62-6E7A-195D-41C5-8267048DCD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3DC11-1D8A-87BC-F110-A65EEA95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36F0-9D8B-4CC4-BDC5-5C0886209824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3A0A29-AD0E-271D-9A66-21DACAE6A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9C70D2-8F63-EE63-6A55-0BE07071F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59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F1B119-D65A-189C-7BF5-7291C9000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A646-EBD4-2092-D397-D673E13A7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6B6ED-B870-9375-97B5-C2B3B6ACC5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87DE1B-797D-4078-B8D6-0AE5104F4DB9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F8B79-755E-B65A-648D-67FB55DBA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015A2-1CA6-BE22-1EC8-94B214BCF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EC2E3A-77A4-4E71-8CCA-9981EC680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720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305FC-F768-8161-5386-4A907E6405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Tom Rubin’s Slides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C8721-A0DA-EAFA-8B6E-9EBB28B0C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Catalyst</a:t>
            </a:r>
          </a:p>
          <a:p>
            <a:r>
              <a:rPr lang="en-US" dirty="0"/>
              <a:t>11/3/25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7FF51-EB1E-F604-21D0-7956A558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8262" y="6356350"/>
            <a:ext cx="603738" cy="501650"/>
          </a:xfrm>
        </p:spPr>
        <p:txBody>
          <a:bodyPr/>
          <a:lstStyle/>
          <a:p>
            <a:fld id="{D8EC2E3A-77A4-4E71-8CCA-9981EC680B2D}" type="slidenum">
              <a:rPr lang="en-US" sz="1600" b="1" smtClean="0">
                <a:solidFill>
                  <a:schemeClr val="tx1"/>
                </a:solidFill>
              </a:rPr>
              <a:t>1</a:t>
            </a:fld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24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1DA6-7BB7-E170-C643-F6CD29E54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00099"/>
          </a:xfrm>
        </p:spPr>
        <p:txBody>
          <a:bodyPr/>
          <a:lstStyle/>
          <a:p>
            <a:pPr algn="ctr"/>
            <a:r>
              <a:rPr lang="en-US" b="1" dirty="0"/>
              <a:t>PLAN POPULATION/JOB GROWTH IS CONSTANT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8987B72-E841-5030-C658-EAF0F8143F7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052073" y="873670"/>
            <a:ext cx="8087854" cy="3562847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44D860-E8B6-0CE6-0516-89E4D18A6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-1" y="4510087"/>
            <a:ext cx="12191999" cy="2347911"/>
          </a:xfrm>
        </p:spPr>
        <p:txBody>
          <a:bodyPr/>
          <a:lstStyle/>
          <a:p>
            <a:r>
              <a:rPr lang="en-US" dirty="0"/>
              <a:t>No matter what the alternative, the total 2025  jobs are the same; just minor shifts between jurisdictions </a:t>
            </a:r>
          </a:p>
          <a:p>
            <a:r>
              <a:rPr lang="en-US" dirty="0"/>
              <a:t>Ridiculous to assume, for example, without  MTC’s assumed extreme jobs/ population concentration, no road capacity growth, and assumed transit growth that the  extreme growth  could occur without ability to move around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A4E2AF-5350-B7E2-4B28-186E9B4BC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7922" y="6356350"/>
            <a:ext cx="674077" cy="501649"/>
          </a:xfrm>
        </p:spPr>
        <p:txBody>
          <a:bodyPr/>
          <a:lstStyle/>
          <a:p>
            <a:fld id="{D8EC2E3A-77A4-4E71-8CCA-9981EC680B2D}" type="slidenum">
              <a:rPr lang="en-US" sz="1600" b="1" smtClean="0">
                <a:solidFill>
                  <a:schemeClr val="tx1"/>
                </a:solidFill>
              </a:rPr>
              <a:t>2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60A82FC-7D49-2C18-507A-097C93DF8240}"/>
              </a:ext>
            </a:extLst>
          </p:cNvPr>
          <p:cNvSpPr/>
          <p:nvPr/>
        </p:nvSpPr>
        <p:spPr>
          <a:xfrm>
            <a:off x="3027229" y="3846443"/>
            <a:ext cx="914400" cy="2637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36D761D-F838-6688-093E-5E9597BF79D9}"/>
              </a:ext>
            </a:extLst>
          </p:cNvPr>
          <p:cNvSpPr/>
          <p:nvPr/>
        </p:nvSpPr>
        <p:spPr>
          <a:xfrm>
            <a:off x="4916785" y="3846443"/>
            <a:ext cx="917484" cy="28428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FA5359-8B5D-5AFC-71F3-6349B5C2B376}"/>
              </a:ext>
            </a:extLst>
          </p:cNvPr>
          <p:cNvSpPr/>
          <p:nvPr/>
        </p:nvSpPr>
        <p:spPr>
          <a:xfrm>
            <a:off x="8391047" y="3866958"/>
            <a:ext cx="914400" cy="2637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63C6E53-F967-CC93-25CF-1F2B976A3191}"/>
              </a:ext>
            </a:extLst>
          </p:cNvPr>
          <p:cNvSpPr/>
          <p:nvPr/>
        </p:nvSpPr>
        <p:spPr>
          <a:xfrm>
            <a:off x="6774281" y="3846443"/>
            <a:ext cx="914400" cy="2637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2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AF924-7C66-377F-C1DC-E7E16C8E8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03B422-66D2-152E-B3FF-39753B6FC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08891"/>
          </a:xfrm>
        </p:spPr>
        <p:txBody>
          <a:bodyPr/>
          <a:lstStyle/>
          <a:p>
            <a:pPr algn="ctr"/>
            <a:r>
              <a:rPr lang="en-US" b="1" dirty="0"/>
              <a:t>TRAVEL OUTCOMES MAKE NO SENSE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35ECD87-B588-E9C0-9CD6-A24609B5FCE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071126" y="808892"/>
            <a:ext cx="8049748" cy="3334215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6B56E5-03C3-E99B-FD1A-574BEE99C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4143107"/>
            <a:ext cx="12192000" cy="2714891"/>
          </a:xfrm>
        </p:spPr>
        <p:txBody>
          <a:bodyPr/>
          <a:lstStyle/>
          <a:p>
            <a:r>
              <a:rPr lang="en-US" dirty="0"/>
              <a:t>Daily Transit Boards and Passenger-Miles are overstated; Boardings was 888k (MTC was 17% too high); P-M was 5,119K (MTC was 20% too high)</a:t>
            </a:r>
          </a:p>
          <a:p>
            <a:r>
              <a:rPr lang="en-US" dirty="0"/>
              <a:t>This makes required growth in Boardings and P-M in 2025 370% and 428%, respectively, of 2023</a:t>
            </a:r>
          </a:p>
          <a:p>
            <a:r>
              <a:rPr lang="en-US" dirty="0"/>
              <a:t>To achieve the 2050 values, average annual growth rates of 4.95% and 5.53% needed – </a:t>
            </a:r>
            <a:r>
              <a:rPr lang="en-US" b="1" dirty="0"/>
              <a:t>WHICH NO MAJOR U.S. TRANSIT SYSTEM HAS DONE POST-WWII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B1B561-83E5-3D1D-0C01-1D82E861A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808" y="6356350"/>
            <a:ext cx="542192" cy="501649"/>
          </a:xfrm>
        </p:spPr>
        <p:txBody>
          <a:bodyPr/>
          <a:lstStyle/>
          <a:p>
            <a:fld id="{D8EC2E3A-77A4-4E71-8CCA-9981EC680B2D}" type="slidenum">
              <a:rPr lang="en-US" sz="1600" b="1" smtClean="0">
                <a:solidFill>
                  <a:schemeClr val="tx1"/>
                </a:solidFill>
              </a:rPr>
              <a:t>3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4B37078-8C2F-0E6D-26DA-AADE77771A7F}"/>
              </a:ext>
            </a:extLst>
          </p:cNvPr>
          <p:cNvSpPr/>
          <p:nvPr/>
        </p:nvSpPr>
        <p:spPr>
          <a:xfrm>
            <a:off x="4862146" y="3587262"/>
            <a:ext cx="888023" cy="30773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AA32AB1-C96D-5DED-2429-C0C96AF759BC}"/>
              </a:ext>
            </a:extLst>
          </p:cNvPr>
          <p:cNvSpPr/>
          <p:nvPr/>
        </p:nvSpPr>
        <p:spPr>
          <a:xfrm>
            <a:off x="4862146" y="3835376"/>
            <a:ext cx="949569" cy="30773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04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1B538-EAE3-38DA-F9B5-68692D67B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7E87C2F-A581-F64F-E358-64FC5DA40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17684"/>
          </a:xfrm>
        </p:spPr>
        <p:txBody>
          <a:bodyPr/>
          <a:lstStyle/>
          <a:p>
            <a:pPr algn="ctr"/>
            <a:r>
              <a:rPr lang="en-US" b="1" dirty="0"/>
              <a:t>TRANSPORTATION CHANGES REDICULOUS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9B12662F-B4F0-55AE-BBEF-950B58C2389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426677" y="817563"/>
            <a:ext cx="7332785" cy="3230225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7E2F-33A9-15A2-7932-ABE6956C8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5099539"/>
            <a:ext cx="12192000" cy="2092567"/>
          </a:xfrm>
        </p:spPr>
        <p:txBody>
          <a:bodyPr/>
          <a:lstStyle/>
          <a:p>
            <a:r>
              <a:rPr lang="en-US" dirty="0"/>
              <a:t>Almost no new growth in road miles at all</a:t>
            </a:r>
          </a:p>
          <a:p>
            <a:r>
              <a:rPr lang="en-US" dirty="0"/>
              <a:t>Transit seat-miles 158% of 2023 – but Table 2-9 has passenger-miles 309%, so load factors will  almost double; questionable under the basic law of physics that two objects cannot occupy the same space at the same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4A85FC-F513-3689-4C7F-33864243B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4638" y="6356350"/>
            <a:ext cx="577362" cy="501649"/>
          </a:xfrm>
        </p:spPr>
        <p:txBody>
          <a:bodyPr/>
          <a:lstStyle/>
          <a:p>
            <a:fld id="{D8EC2E3A-77A4-4E71-8CCA-9981EC680B2D}" type="slidenum">
              <a:rPr lang="en-US" sz="1600" b="1" smtClean="0">
                <a:solidFill>
                  <a:schemeClr val="tx1"/>
                </a:solidFill>
              </a:rPr>
              <a:t>4</a:t>
            </a:fld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41E2636-738F-0106-7F32-3687ED0705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6377" y="4047788"/>
            <a:ext cx="7323085" cy="99899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02CAD4E-BC22-D075-36E7-88CD22FDC7D9}"/>
              </a:ext>
            </a:extLst>
          </p:cNvPr>
          <p:cNvSpPr/>
          <p:nvPr/>
        </p:nvSpPr>
        <p:spPr>
          <a:xfrm>
            <a:off x="4323522" y="3001616"/>
            <a:ext cx="5432102" cy="34787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BAE8CA3-0150-0FD4-471A-D749E9AEE123}"/>
              </a:ext>
            </a:extLst>
          </p:cNvPr>
          <p:cNvSpPr/>
          <p:nvPr/>
        </p:nvSpPr>
        <p:spPr>
          <a:xfrm>
            <a:off x="4442792" y="4731025"/>
            <a:ext cx="5312832" cy="44726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918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7D347-D7BF-EBD6-790A-8276941F9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DDF54-61D7-2997-1437-5EF5BBDD2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00099"/>
          </a:xfrm>
        </p:spPr>
        <p:txBody>
          <a:bodyPr/>
          <a:lstStyle/>
          <a:p>
            <a:pPr algn="ctr"/>
            <a:r>
              <a:rPr lang="en-US" b="1" dirty="0"/>
              <a:t>“IMPROVE ECONOMIC MOBILITY”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700BE-6B45-7972-FAA2-1A921563F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00100"/>
            <a:ext cx="12192000" cy="60578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DEIR p. 2-8, “</a:t>
            </a:r>
            <a:r>
              <a:rPr lang="en-US" b="1" dirty="0"/>
              <a:t>EC4: Implement a Statewide Guaranteed Income |$205 Billion| </a:t>
            </a:r>
            <a:r>
              <a:rPr lang="en-US" dirty="0"/>
              <a:t>Provide an income-based payment to all Bay Area households to improve family stability, promote economic mobility, and increase customer spending.” (</a:t>
            </a:r>
            <a:r>
              <a:rPr lang="en-US" b="1" dirty="0"/>
              <a:t>emphasis in original)</a:t>
            </a:r>
            <a:r>
              <a:rPr lang="en-US" dirty="0"/>
              <a:t> </a:t>
            </a:r>
          </a:p>
          <a:p>
            <a:r>
              <a:rPr lang="en-US" dirty="0"/>
              <a:t>Assuming this State-wide program goes into full effect in for the FY31-FY50 period, that’s $10.25 billion a year going to an average of ~3.5 million Bay  Area households, just under $3k a year for ALL  households</a:t>
            </a:r>
          </a:p>
          <a:p>
            <a:r>
              <a:rPr lang="en-US" dirty="0"/>
              <a:t>For just the lowest-earning million, households, that would be about $10k/year each – presumably, in addition to all existing governmental and private sector aid programs</a:t>
            </a:r>
          </a:p>
          <a:p>
            <a:r>
              <a:rPr lang="en-US" dirty="0"/>
              <a:t>Although this is labeled as a Statewide program, the Bay Area is such a large portion of the State population that is difficult to conceive how the Bay Area taxes to support this would come from anywhere but Bay Area taxpayers – so the 2.5 million households not getting these funds would each be paying in &gt;$4k year</a:t>
            </a:r>
          </a:p>
          <a:p>
            <a:r>
              <a:rPr lang="en-US" dirty="0"/>
              <a:t>There does not appear to be anything in the Plan that considers how many high-earners – and mid-earners – this would cause to leave, or the jobs lost, or the higher costs of doing business increasing prices, etc., etc.,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E750E-4F4D-74AC-7354-D49CC4935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3768" y="6356350"/>
            <a:ext cx="498231" cy="501650"/>
          </a:xfrm>
        </p:spPr>
        <p:txBody>
          <a:bodyPr/>
          <a:lstStyle/>
          <a:p>
            <a:fld id="{D8EC2E3A-77A4-4E71-8CCA-9981EC680B2D}" type="slidenum">
              <a:rPr lang="en-US" sz="1600" b="1" smtClean="0">
                <a:solidFill>
                  <a:schemeClr val="tx1"/>
                </a:solidFill>
              </a:rPr>
              <a:t>5</a:t>
            </a:fld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354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0E678-735B-B627-18FB-BC6F4526F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EF784-C9C4-A24C-A441-4FB074FB6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00099"/>
          </a:xfrm>
        </p:spPr>
        <p:txBody>
          <a:bodyPr/>
          <a:lstStyle/>
          <a:p>
            <a:pPr algn="ctr"/>
            <a:r>
              <a:rPr lang="en-US" b="1" dirty="0"/>
              <a:t>Water Shortage?  WHAT Water Shortage?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38647-3936-51F1-7511-5B0A4989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00100"/>
            <a:ext cx="12192000" cy="6057899"/>
          </a:xfrm>
        </p:spPr>
        <p:txBody>
          <a:bodyPr/>
          <a:lstStyle/>
          <a:p>
            <a:r>
              <a:rPr lang="en-US" dirty="0"/>
              <a:t>DEIR, page 3.14-11:  “Although the Bay Area’s population grew steadily for several decades, recent estimates indicate a slight downward population trend since 2020, largely driven by out-migration and other factors.  Despite this recent decline, many water agencies project that long-term population in the region will either stabilize or gradually rebound …”</a:t>
            </a:r>
          </a:p>
          <a:p>
            <a:r>
              <a:rPr lang="en-US" dirty="0"/>
              <a:t>Evidently, no one told the authors of DEIR Section 14, Public Utilities and Facilities, that the authors of Section 11, Land Use, Population, and Housing, were projecting a 23.7% increase in population from 2020 to 2050 (Table 4-1, page 4.12)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028413-B60E-3402-AF33-C37C05DEC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3768" y="6356350"/>
            <a:ext cx="498231" cy="501650"/>
          </a:xfrm>
        </p:spPr>
        <p:txBody>
          <a:bodyPr/>
          <a:lstStyle/>
          <a:p>
            <a:fld id="{D8EC2E3A-77A4-4E71-8CCA-9981EC680B2D}" type="slidenum">
              <a:rPr lang="en-US" sz="1600" b="1" smtClean="0">
                <a:solidFill>
                  <a:schemeClr val="tx1"/>
                </a:solidFill>
              </a:rPr>
              <a:t>6</a:t>
            </a:fld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688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AEAA2-3F26-16C6-084F-90BB1C805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328AD-F637-EF58-5479-61F1862A3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34886"/>
          </a:xfrm>
        </p:spPr>
        <p:txBody>
          <a:bodyPr/>
          <a:lstStyle/>
          <a:p>
            <a:pPr algn="ctr"/>
            <a:r>
              <a:rPr lang="en-US" b="1" dirty="0"/>
              <a:t>NO PLAN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AA37D-2874-F1BE-ED24-904E0726E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4887"/>
            <a:ext cx="12192000" cy="5342076"/>
          </a:xfrm>
        </p:spPr>
        <p:txBody>
          <a:bodyPr/>
          <a:lstStyle/>
          <a:p>
            <a:r>
              <a:rPr lang="en-US" dirty="0"/>
              <a:t>The entire Plan Bay Area 2025+, like all of its predecessors, is build a huge number of unrealistic assumptions, most of which have negative feedback to other assumptions</a:t>
            </a:r>
          </a:p>
          <a:p>
            <a:r>
              <a:rPr lang="en-US" dirty="0"/>
              <a:t>All of the predecessors have already been shown to be unrealistic</a:t>
            </a:r>
          </a:p>
          <a:p>
            <a:r>
              <a:rPr lang="en-US" dirty="0"/>
              <a:t>There is absolutely no realistic alternative presented for a fallback when the unrealistic assumptions,  and the outcomes built on them, can no longer be denied</a:t>
            </a:r>
          </a:p>
          <a:p>
            <a:r>
              <a:rPr lang="en-US" b="1" dirty="0"/>
              <a:t>THIS IS A FAILED PLAN – and A PLAN TO FAIL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6A2A3-3AD7-6506-A3AF-FD87AE33A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3768" y="6356350"/>
            <a:ext cx="498231" cy="501650"/>
          </a:xfrm>
        </p:spPr>
        <p:txBody>
          <a:bodyPr/>
          <a:lstStyle/>
          <a:p>
            <a:fld id="{D8EC2E3A-77A4-4E71-8CCA-9981EC680B2D}" type="slidenum">
              <a:rPr lang="en-US" sz="1600" b="1" smtClean="0">
                <a:solidFill>
                  <a:schemeClr val="tx1"/>
                </a:solidFill>
              </a:rPr>
              <a:t>7</a:t>
            </a:fld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774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708</Words>
  <Application>Microsoft Office PowerPoint</Application>
  <PresentationFormat>Widescreen</PresentationFormat>
  <Paragraphs>36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Tom Rubin’s Slides</vt:lpstr>
      <vt:lpstr>PLAN POPULATION/JOB GROWTH IS CONSTANT</vt:lpstr>
      <vt:lpstr>TRAVEL OUTCOMES MAKE NO SENSE</vt:lpstr>
      <vt:lpstr>TRANSPORTATION CHANGES REDICULOUS</vt:lpstr>
      <vt:lpstr>“IMPROVE ECONOMIC MOBILITY”</vt:lpstr>
      <vt:lpstr>Water Shortage?  WHAT Water Shortage?</vt:lpstr>
      <vt:lpstr>NO PLAN 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Rubin</dc:creator>
  <cp:lastModifiedBy>Maurice Green</cp:lastModifiedBy>
  <cp:revision>11</cp:revision>
  <dcterms:created xsi:type="dcterms:W3CDTF">2025-11-03T16:07:34Z</dcterms:created>
  <dcterms:modified xsi:type="dcterms:W3CDTF">2025-11-05T01:31:21Z</dcterms:modified>
</cp:coreProperties>
</file>